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61" d="100"/>
          <a:sy n="161" d="100"/>
        </p:scale>
        <p:origin x="-9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hyperlink" Target="Resources.pptx" TargetMode="Externa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4.jpg"/><Relationship Id="rId5" Type="http://schemas.openxmlformats.org/officeDocument/2006/relationships/tags" Target="../tags/tag12.xml"/><Relationship Id="rId10"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hyperlink" Target="Help.pptx"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hyperlink" Target="Resources.pptx" TargetMode="Externa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jpg"/><Relationship Id="rId5" Type="http://schemas.openxmlformats.org/officeDocument/2006/relationships/tags" Target="../tags/tag21.xml"/><Relationship Id="rId10" Type="http://schemas.openxmlformats.org/officeDocument/2006/relationships/slideMaster" Target="../slideMasters/slideMaster1.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hyperlink" Target="Help.pptx"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hyperlink" Target="Resources.pptx" TargetMode="Externa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4.jpg"/><Relationship Id="rId5" Type="http://schemas.openxmlformats.org/officeDocument/2006/relationships/tags" Target="../tags/tag30.xml"/><Relationship Id="rId10" Type="http://schemas.openxmlformats.org/officeDocument/2006/relationships/slideMaster" Target="../slideMasters/slideMaster1.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hyperlink" Target="Help.pptx"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hyperlink" Target="Resources.pptx" TargetMode="Externa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4.jpg"/><Relationship Id="rId5" Type="http://schemas.openxmlformats.org/officeDocument/2006/relationships/tags" Target="../tags/tag39.xml"/><Relationship Id="rId10" Type="http://schemas.openxmlformats.org/officeDocument/2006/relationships/slideMaster" Target="../slideMasters/slideMaster1.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hyperlink" Target="Help.pptx"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hyperlink" Target="Resources.pptx" TargetMode="Externa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4.jpg"/><Relationship Id="rId5" Type="http://schemas.openxmlformats.org/officeDocument/2006/relationships/tags" Target="../tags/tag48.xml"/><Relationship Id="rId10" Type="http://schemas.openxmlformats.org/officeDocument/2006/relationships/slideMaster" Target="../slideMasters/slideMaster1.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hyperlink" Target="Help.pptx"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hyperlink" Target="Resources.pptx" TargetMode="Externa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4.jpg"/><Relationship Id="rId5" Type="http://schemas.openxmlformats.org/officeDocument/2006/relationships/tags" Target="../tags/tag57.xml"/><Relationship Id="rId10" Type="http://schemas.openxmlformats.org/officeDocument/2006/relationships/slideMaster" Target="../slideMasters/slideMaster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hyperlink" Target="Help.pptx"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hyperlink" Target="Resources.pptx" TargetMode="Externa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4.jpg"/><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hyperlink" Target="Help.pptx"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hyperlink" Target="Resources.pptx" TargetMode="Externa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4.jpg"/><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hyperlink" Target="Help.pptx"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hyperlink" Target="Resources.pptx" TargetMode="Externa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4.jpg"/><Relationship Id="rId5" Type="http://schemas.openxmlformats.org/officeDocument/2006/relationships/tags" Target="../tags/tag84.xml"/><Relationship Id="rId10" Type="http://schemas.openxmlformats.org/officeDocument/2006/relationships/slideMaster" Target="../slideMasters/slideMaster1.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hyperlink" Target="Help.pptx"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hyperlink" Target="Resources.pptx" TargetMode="Externa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4.jpg"/><Relationship Id="rId5" Type="http://schemas.openxmlformats.org/officeDocument/2006/relationships/tags" Target="../tags/tag93.xml"/><Relationship Id="rId10" Type="http://schemas.openxmlformats.org/officeDocument/2006/relationships/slideMaster" Target="../slideMasters/slideMaster1.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hyperlink" Target="Help.pptx"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hyperlink" Target="Resources.pptx" TargetMode="Externa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4.jpg"/><Relationship Id="rId5" Type="http://schemas.openxmlformats.org/officeDocument/2006/relationships/tags" Target="../tags/tag102.xml"/><Relationship Id="rId10" Type="http://schemas.openxmlformats.org/officeDocument/2006/relationships/slideMaster" Target="../slideMasters/slideMaster1.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hyperlink" Target="Help.pptx"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hyperlink" Target="Resources.pptx" TargetMode="Externa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5.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4.jpg"/><Relationship Id="rId5" Type="http://schemas.openxmlformats.org/officeDocument/2006/relationships/tags" Target="../tags/tag111.xml"/><Relationship Id="rId10" Type="http://schemas.openxmlformats.org/officeDocument/2006/relationships/slideMaster" Target="../slideMasters/slideMaster1.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hyperlink" Target="Help.pptx"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hyperlink" Target="Resources.pptx" TargetMode="Externa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5.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4.jpg"/><Relationship Id="rId5" Type="http://schemas.openxmlformats.org/officeDocument/2006/relationships/tags" Target="../tags/tag120.xml"/><Relationship Id="rId10" Type="http://schemas.openxmlformats.org/officeDocument/2006/relationships/slideMaster" Target="../slideMasters/slideMaster1.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hyperlink" Target="Help.pptx"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hyperlink" Target="Resources.pptx" TargetMode="Externa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5.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4.jpg"/><Relationship Id="rId5" Type="http://schemas.openxmlformats.org/officeDocument/2006/relationships/tags" Target="../tags/tag129.xml"/><Relationship Id="rId10" Type="http://schemas.openxmlformats.org/officeDocument/2006/relationships/slideMaster" Target="../slideMasters/slideMaster1.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hyperlink" Target="Help.pptx"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6.xml"/><Relationship Id="rId7" Type="http://schemas.openxmlformats.org/officeDocument/2006/relationships/image" Target="../media/image6.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1.xml"/><Relationship Id="rId5" Type="http://schemas.openxmlformats.org/officeDocument/2006/relationships/tags" Target="../tags/tag138.xml"/><Relationship Id="rId4" Type="http://schemas.openxmlformats.org/officeDocument/2006/relationships/tags" Target="../tags/tag137.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Chapter%206%20-%20Air-Purifying%20Respirators.pptx" TargetMode="External"/><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slide" Target="../slides/slide8.xml"/><Relationship Id="rId21" Type="http://schemas.openxmlformats.org/officeDocument/2006/relationships/hyperlink" Target="Chapter%2010%20-Site%20Control.pptx" TargetMode="External"/><Relationship Id="rId34" Type="http://schemas.openxmlformats.org/officeDocument/2006/relationships/image" Target="../media/image23.png"/><Relationship Id="rId7" Type="http://schemas.openxmlformats.org/officeDocument/2006/relationships/hyperlink" Target="Chapter%201-%20Rights%20and%20Responsibilities.pptx" TargetMode="External"/><Relationship Id="rId12" Type="http://schemas.openxmlformats.org/officeDocument/2006/relationships/image" Target="../media/image12.png"/><Relationship Id="rId17" Type="http://schemas.openxmlformats.org/officeDocument/2006/relationships/hyperlink" Target="Chapter%208%20-%20Personal%20Protective%20Equipment.pptx" TargetMode="External"/><Relationship Id="rId25" Type="http://schemas.openxmlformats.org/officeDocument/2006/relationships/hyperlink" Target="Chapter%2012%20-Safe%20Work%20Practices.pptx" TargetMode="External"/><Relationship Id="rId33" Type="http://schemas.openxmlformats.org/officeDocument/2006/relationships/hyperlink" Target="Chapter%205%20-%20Hazard%20Communication.pptx" TargetMode="External"/><Relationship Id="rId38" Type="http://schemas.openxmlformats.org/officeDocument/2006/relationships/image" Target="../media/image25.png"/><Relationship Id="rId2" Type="http://schemas.openxmlformats.org/officeDocument/2006/relationships/image" Target="../media/image7.jpg"/><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hyperlink" Target="Chapter%2014%20-Hazmat%20Transportation.pptx" TargetMode="External"/><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Chapter%204%20-%20Medical%20Surveillance.pptx" TargetMode="External"/><Relationship Id="rId24" Type="http://schemas.openxmlformats.org/officeDocument/2006/relationships/image" Target="../media/image18.png"/><Relationship Id="rId32" Type="http://schemas.openxmlformats.org/officeDocument/2006/relationships/image" Target="../media/image22.png"/><Relationship Id="rId37" Type="http://schemas.openxmlformats.org/officeDocument/2006/relationships/hyperlink" Target="IBT%20docs" TargetMode="External"/><Relationship Id="rId5" Type="http://schemas.openxmlformats.org/officeDocument/2006/relationships/hyperlink" Target="Chapter%202%20-%20Safety%20Hazards.pptx" TargetMode="External"/><Relationship Id="rId15" Type="http://schemas.openxmlformats.org/officeDocument/2006/relationships/hyperlink" Target="Chapter%207%20-%20Atmosphere%20Supplying%20Respirators.pptx" TargetMode="External"/><Relationship Id="rId23" Type="http://schemas.openxmlformats.org/officeDocument/2006/relationships/hyperlink" Target="Chapter%2011%20-Air%20Monitoring%20Instruments.pptx" TargetMode="External"/><Relationship Id="rId28" Type="http://schemas.openxmlformats.org/officeDocument/2006/relationships/image" Target="../media/image20.png"/><Relationship Id="rId36"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hyperlink" Target="Chapter%209%20-%20Decontamination.pptx" TargetMode="External"/><Relationship Id="rId31" Type="http://schemas.openxmlformats.org/officeDocument/2006/relationships/hyperlink" Target="Video%20Library" TargetMode="External"/><Relationship Id="rId4" Type="http://schemas.openxmlformats.org/officeDocument/2006/relationships/image" Target="../media/image8.png"/><Relationship Id="rId9" Type="http://schemas.openxmlformats.org/officeDocument/2006/relationships/hyperlink" Target="Chapter%203%20-%20Health%20Hazards.pptx" TargetMode="Externa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hyperlink" Target="Chapter%2013%20-Confined%20Spaces.pptx" TargetMode="External"/><Relationship Id="rId30" Type="http://schemas.openxmlformats.org/officeDocument/2006/relationships/image" Target="../media/image21.png"/><Relationship Id="rId35" Type="http://schemas.openxmlformats.org/officeDocument/2006/relationships/slide" Target="../slides/slide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644759-AA4C-49D6-AABC-9CC0290CEAF5}"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29372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44759-AA4C-49D6-AABC-9CC0290CEAF5}"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173550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44759-AA4C-49D6-AABC-9CC0290CEAF5}"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275992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0" y="0"/>
            <a:ext cx="9144000" cy="5143500"/>
          </a:xfrm>
          <a:prstGeom prst="rect">
            <a:avLst/>
          </a:prstGeom>
        </p:spPr>
      </p:pic>
      <p:sp>
        <p:nvSpPr>
          <p:cNvPr id="2" name="Title 1"/>
          <p:cNvSpPr>
            <a:spLocks noGrp="1"/>
          </p:cNvSpPr>
          <p:nvPr>
            <p:ph type="ctrTitle"/>
            <p:custDataLst>
              <p:tags r:id="rId1"/>
            </p:custDataLst>
          </p:nvPr>
        </p:nvSpPr>
        <p:spPr>
          <a:xfrm>
            <a:off x="2667000" y="2800350"/>
            <a:ext cx="3810000" cy="914400"/>
          </a:xfrm>
        </p:spPr>
        <p:txBody>
          <a:bodyPr>
            <a:normAutofit/>
          </a:bodyPr>
          <a:lstStyle>
            <a:lvl1pPr>
              <a:defRPr sz="2000">
                <a:solidFill>
                  <a:srgbClr val="003D7E"/>
                </a:solidFill>
                <a:latin typeface="Arial Black"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6"/>
          <a:stretch>
            <a:fillRect/>
          </a:stretch>
        </p:blipFill>
        <p:spPr>
          <a:xfrm>
            <a:off x="2942605" y="114303"/>
            <a:ext cx="739221" cy="971549"/>
          </a:xfrm>
          <a:prstGeom prst="rect">
            <a:avLst/>
          </a:prstGeom>
        </p:spPr>
      </p:pic>
      <p:sp>
        <p:nvSpPr>
          <p:cNvPr id="9" name="TextBox 8"/>
          <p:cNvSpPr txBox="1"/>
          <p:nvPr>
            <p:custDataLst>
              <p:tags r:id="rId2"/>
            </p:custDataLst>
          </p:nvPr>
        </p:nvSpPr>
        <p:spPr>
          <a:xfrm>
            <a:off x="3810001" y="457200"/>
            <a:ext cx="2452622" cy="488288"/>
          </a:xfrm>
          <a:prstGeom prst="rect">
            <a:avLst/>
          </a:prstGeom>
          <a:noFill/>
        </p:spPr>
        <p:txBody>
          <a:bodyPr wrap="none" lIns="87326" tIns="43663" rIns="87326" bIns="43663" rtlCol="0">
            <a:spAutoFit/>
          </a:bodyPr>
          <a:lstStyle/>
          <a:p>
            <a:r>
              <a:rPr lang="en-US" sz="2600" dirty="0" smtClean="0">
                <a:solidFill>
                  <a:srgbClr val="003D7E"/>
                </a:solidFill>
                <a:latin typeface="Arial Black" pitchFamily="34" charset="0"/>
              </a:rPr>
              <a:t>TEAMSTERS</a:t>
            </a:r>
            <a:endParaRPr lang="en-US" sz="2600" dirty="0">
              <a:solidFill>
                <a:srgbClr val="003D7E"/>
              </a:solidFill>
              <a:latin typeface="Arial Black" pitchFamily="34" charset="0"/>
            </a:endParaRPr>
          </a:p>
        </p:txBody>
      </p:sp>
      <p:sp>
        <p:nvSpPr>
          <p:cNvPr id="10" name="Subtitle 2"/>
          <p:cNvSpPr txBox="1">
            <a:spLocks/>
          </p:cNvSpPr>
          <p:nvPr>
            <p:custDataLst>
              <p:tags r:id="rId3"/>
            </p:custDataLst>
          </p:nvPr>
        </p:nvSpPr>
        <p:spPr>
          <a:xfrm>
            <a:off x="2514600" y="1085849"/>
            <a:ext cx="4114800" cy="91440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1500" b="1" dirty="0" smtClean="0">
                <a:solidFill>
                  <a:schemeClr val="bg1"/>
                </a:solidFill>
                <a:latin typeface="Arial" pitchFamily="34" charset="0"/>
                <a:cs typeface="Arial" pitchFamily="34" charset="0"/>
              </a:rPr>
              <a:t>IBT Safety and Health Department  </a:t>
            </a:r>
          </a:p>
          <a:p>
            <a:pPr algn="ctr"/>
            <a:r>
              <a:rPr lang="en-US" sz="1500" b="1" dirty="0" smtClean="0">
                <a:solidFill>
                  <a:schemeClr val="bg1"/>
                </a:solidFill>
                <a:latin typeface="Arial" pitchFamily="34" charset="0"/>
                <a:cs typeface="Arial" pitchFamily="34" charset="0"/>
              </a:rPr>
              <a:t>Worker Training Program</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t/>
            </a:r>
            <a:br>
              <a:rPr kumimoji="0" lang="en-US" sz="1800" b="0" i="0" u="none" strike="noStrike" kern="1200" cap="none" spc="0" normalizeH="0" baseline="0" noProof="0" dirty="0" smtClean="0">
                <a:ln>
                  <a:noFill/>
                </a:ln>
                <a:solidFill>
                  <a:srgbClr val="D3222A"/>
                </a:solidFill>
                <a:effectLst/>
                <a:uLnTx/>
                <a:uFillTx/>
                <a:latin typeface="Impact" pitchFamily="34" charset="0"/>
                <a:ea typeface="+mn-ea"/>
                <a:cs typeface="Arial" pitchFamily="34" charset="0"/>
              </a:rPr>
            </a:b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Initial Hazardous Waste Worker </a:t>
            </a:r>
          </a:p>
          <a:p>
            <a:pPr marL="0" marR="0" lvl="0" indent="0" algn="ctr"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D3222A"/>
                </a:solidFill>
                <a:effectLst/>
                <a:uLnTx/>
                <a:uFillTx/>
                <a:latin typeface="Arial Black" pitchFamily="34" charset="0"/>
                <a:ea typeface="+mn-ea"/>
                <a:cs typeface="Arial" pitchFamily="34" charset="0"/>
              </a:rPr>
              <a:t>40 Hour Course </a:t>
            </a:r>
          </a:p>
        </p:txBody>
      </p:sp>
    </p:spTree>
    <p:extLst>
      <p:ext uri="{BB962C8B-B14F-4D97-AF65-F5344CB8AC3E}">
        <p14:creationId xmlns:p14="http://schemas.microsoft.com/office/powerpoint/2010/main" val="18149039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381000" y="1600200"/>
            <a:ext cx="8229600" cy="742950"/>
          </a:xfrm>
        </p:spPr>
        <p:txBody>
          <a:bodyPr>
            <a:normAutofit/>
          </a:bodyPr>
          <a:lstStyle>
            <a:lvl1pPr>
              <a:defRPr sz="3000">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p:nvPicPr>
        <p:blipFill>
          <a:blip r:embed="rId7"/>
          <a:stretch>
            <a:fillRect/>
          </a:stretch>
        </p:blipFill>
        <p:spPr>
          <a:xfrm>
            <a:off x="352427" y="114300"/>
            <a:ext cx="742949" cy="976448"/>
          </a:xfrm>
          <a:prstGeom prst="rect">
            <a:avLst/>
          </a:prstGeom>
        </p:spPr>
      </p:pic>
      <p:sp>
        <p:nvSpPr>
          <p:cNvPr id="12" name="TextBox 11"/>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3" name="Subtitle 2"/>
          <p:cNvSpPr txBox="1">
            <a:spLocks/>
          </p:cNvSpPr>
          <p:nvPr>
            <p:custDataLst>
              <p:tags r:id="rId3"/>
            </p:custDataLst>
          </p:nvPr>
        </p:nvSpPr>
        <p:spPr>
          <a:xfrm>
            <a:off x="1460206" y="853201"/>
            <a:ext cx="6464595"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9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4" name="Subtitle 2"/>
          <p:cNvSpPr txBox="1">
            <a:spLocks/>
          </p:cNvSpPr>
          <p:nvPr>
            <p:custDataLst>
              <p:tags r:id="rId4"/>
            </p:custDataLst>
          </p:nvPr>
        </p:nvSpPr>
        <p:spPr>
          <a:xfrm>
            <a:off x="1460206" y="634121"/>
            <a:ext cx="5854995"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400" dirty="0" smtClean="0">
                <a:solidFill>
                  <a:srgbClr val="D3222A"/>
                </a:solidFill>
              </a:rPr>
              <a:t>IBT Safety and Health Department - Worker Training Program</a:t>
            </a:r>
            <a:endParaRPr lang="en-US" sz="1400" dirty="0">
              <a:solidFill>
                <a:srgbClr val="D3222A"/>
              </a:solidFill>
            </a:endParaRPr>
          </a:p>
        </p:txBody>
      </p:sp>
    </p:spTree>
    <p:extLst>
      <p:ext uri="{BB962C8B-B14F-4D97-AF65-F5344CB8AC3E}">
        <p14:creationId xmlns:p14="http://schemas.microsoft.com/office/powerpoint/2010/main" val="19192036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44759-AA4C-49D6-AABC-9CC0290CEAF5}"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347683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76200" y="171450"/>
            <a:ext cx="8991600" cy="457200"/>
          </a:xfrm>
        </p:spPr>
        <p:txBody>
          <a:bodyPr>
            <a:noAutofit/>
          </a:bodyPr>
          <a:lstStyle>
            <a:lvl1pPr algn="ctr">
              <a:defRPr sz="2100">
                <a:solidFill>
                  <a:srgbClr val="003D7E"/>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 y="857253"/>
            <a:ext cx="8839200" cy="3429001"/>
          </a:xfrm>
        </p:spPr>
        <p:txBody>
          <a:bodyPr>
            <a:normAutofit/>
          </a:bodyPr>
          <a:lstStyle>
            <a:lvl1pPr>
              <a:buClr>
                <a:srgbClr val="D3222A"/>
              </a:buClr>
              <a:buFont typeface="Wingdings" pitchFamily="2" charset="2"/>
              <a:buChar char="§"/>
              <a:defRPr sz="1900">
                <a:solidFill>
                  <a:srgbClr val="003D7E"/>
                </a:solidFill>
                <a:latin typeface="Arial" pitchFamily="34" charset="0"/>
                <a:cs typeface="Arial" pitchFamily="34" charset="0"/>
              </a:defRPr>
            </a:lvl1pPr>
            <a:lvl2pPr>
              <a:defRPr sz="1900">
                <a:solidFill>
                  <a:srgbClr val="003D7E"/>
                </a:solidFill>
                <a:latin typeface="Arial" pitchFamily="34" charset="0"/>
                <a:cs typeface="Arial" pitchFamily="34" charset="0"/>
              </a:defRPr>
            </a:lvl2pPr>
            <a:lvl3pPr>
              <a:defRPr sz="1900">
                <a:solidFill>
                  <a:srgbClr val="003D7E"/>
                </a:solidFill>
                <a:latin typeface="Arial" pitchFamily="34" charset="0"/>
                <a:cs typeface="Arial" pitchFamily="34" charset="0"/>
              </a:defRPr>
            </a:lvl3pPr>
            <a:lvl4pPr>
              <a:defRPr sz="1900">
                <a:solidFill>
                  <a:srgbClr val="003D7E"/>
                </a:solidFill>
                <a:latin typeface="Arial" pitchFamily="34" charset="0"/>
                <a:cs typeface="Arial" pitchFamily="34" charset="0"/>
              </a:defRPr>
            </a:lvl4pPr>
            <a:lvl5pPr>
              <a:defRPr sz="1900">
                <a:solidFill>
                  <a:srgbClr val="003D7E"/>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4564924"/>
            <a:ext cx="402121" cy="528502"/>
          </a:xfrm>
          <a:prstGeom prst="rect">
            <a:avLst/>
          </a:prstGeom>
        </p:spPr>
      </p:pic>
      <p:sp>
        <p:nvSpPr>
          <p:cNvPr id="14" name="_color1" descr="© INSCALE GmbH, 26.05.2010&#10;http://www.presentationload.com/">
            <a:hlinkClick r:id="" action="ppaction://hlinkshowjump?jump=lastslide"/>
          </p:cNvPr>
          <p:cNvSpPr>
            <a:spLocks noChangeArrowheads="1"/>
          </p:cNvSpPr>
          <p:nvPr>
            <p:custDataLst>
              <p:tags r:id="rId3"/>
            </p:custDataLst>
          </p:nvPr>
        </p:nvSpPr>
        <p:spPr bwMode="gray">
          <a:xfrm>
            <a:off x="8229600" y="4705350"/>
            <a:ext cx="762000" cy="207392"/>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MAIN MENU</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5" name="_color1" descr="© INSCALE GmbH, 26.05.2010&#10;http://www.presentationload.com/">
            <a:hlinkClick r:id="rId13" action="ppaction://hlinkpres?slideindex=1&amp;slidetitle="/>
          </p:cNvPr>
          <p:cNvSpPr>
            <a:spLocks noChangeArrowheads="1"/>
          </p:cNvSpPr>
          <p:nvPr>
            <p:custDataLst>
              <p:tags r:id="rId4"/>
            </p:custDataLst>
          </p:nvPr>
        </p:nvSpPr>
        <p:spPr bwMode="gray">
          <a:xfrm>
            <a:off x="7374230" y="4700459"/>
            <a:ext cx="791870"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RESOURCES</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16" name="_color1" descr="© INSCALE GmbH, 26.05.2010&#10;http://www.presentationload.com/">
            <a:hlinkClick r:id="rId14" action="ppaction://hlinkpres?slideindex=1&amp;slidetitle="/>
          </p:cNvPr>
          <p:cNvSpPr>
            <a:spLocks noChangeArrowheads="1"/>
          </p:cNvSpPr>
          <p:nvPr>
            <p:custDataLst>
              <p:tags r:id="rId5"/>
            </p:custDataLst>
          </p:nvPr>
        </p:nvSpPr>
        <p:spPr bwMode="gray">
          <a:xfrm>
            <a:off x="6870700" y="4696831"/>
            <a:ext cx="435254" cy="212283"/>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marL="0" marR="0" lvl="0" indent="0" algn="ctr" defTabSz="765615"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1" smtClean="0">
                <a:ln>
                  <a:noFill/>
                </a:ln>
                <a:solidFill>
                  <a:srgbClr val="002060"/>
                </a:solidFill>
                <a:effectLst/>
                <a:uLnTx/>
                <a:uFillTx/>
                <a:latin typeface="Arial Black" pitchFamily="34" charset="0"/>
                <a:cs typeface="Arial" pitchFamily="34" charset="0"/>
              </a:rPr>
              <a:t>HELP</a:t>
            </a:r>
            <a:endParaRPr kumimoji="0" lang="en-US" sz="800" b="0" i="0" u="none" strike="noStrike" kern="0" cap="none" spc="0" normalizeH="0" baseline="0" noProof="1">
              <a:ln>
                <a:noFill/>
              </a:ln>
              <a:solidFill>
                <a:srgbClr val="002060"/>
              </a:solidFill>
              <a:effectLst/>
              <a:uLnTx/>
              <a:uFillTx/>
              <a:latin typeface="Arial Black" pitchFamily="34" charset="0"/>
              <a:cs typeface="Arial" pitchFamily="34" charset="0"/>
            </a:endParaRPr>
          </a:p>
        </p:txBody>
      </p:sp>
      <p:sp>
        <p:nvSpPr>
          <p:cNvPr id="25" name="Text Placeholder 3"/>
          <p:cNvSpPr>
            <a:spLocks noGrp="1"/>
          </p:cNvSpPr>
          <p:nvPr>
            <p:ph type="body" sz="half" idx="11" hasCustomPrompt="1"/>
            <p:custDataLst>
              <p:tags r:id="rId6"/>
            </p:custDataLst>
          </p:nvPr>
        </p:nvSpPr>
        <p:spPr>
          <a:xfrm>
            <a:off x="5943600" y="4752766"/>
            <a:ext cx="762000" cy="242539"/>
          </a:xfrm>
        </p:spPr>
        <p:txBody>
          <a:bodyPr>
            <a:normAutofit/>
          </a:bodyPr>
          <a:lstStyle>
            <a:lvl1pPr marL="0" indent="0" algn="ctr">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
        <p:nvSpPr>
          <p:cNvPr id="5" name="TextBox 4"/>
          <p:cNvSpPr txBox="1"/>
          <p:nvPr userDrawn="1">
            <p:custDataLst>
              <p:tags r:id="rId7"/>
            </p:custDataLst>
          </p:nvPr>
        </p:nvSpPr>
        <p:spPr>
          <a:xfrm>
            <a:off x="4185227" y="4650373"/>
            <a:ext cx="1600200" cy="338554"/>
          </a:xfrm>
          <a:prstGeom prst="rect">
            <a:avLst/>
          </a:prstGeom>
          <a:noFill/>
        </p:spPr>
        <p:txBody>
          <a:bodyPr wrap="square" rtlCol="0">
            <a:spAutoFit/>
          </a:bodyPr>
          <a:lstStyle/>
          <a:p>
            <a:r>
              <a:rPr lang="en-US" sz="800" b="1" dirty="0" smtClean="0">
                <a:solidFill>
                  <a:schemeClr val="bg1"/>
                </a:solidFill>
                <a:latin typeface="Arial" pitchFamily="34" charset="0"/>
                <a:cs typeface="Arial" pitchFamily="34" charset="0"/>
              </a:rPr>
              <a:t>IBT Initial Hazardous Waste</a:t>
            </a:r>
          </a:p>
          <a:p>
            <a:r>
              <a:rPr lang="en-US" sz="800" b="1" dirty="0" smtClean="0">
                <a:solidFill>
                  <a:schemeClr val="bg1"/>
                </a:solidFill>
                <a:latin typeface="Arial" pitchFamily="34" charset="0"/>
                <a:cs typeface="Arial" pitchFamily="34" charset="0"/>
              </a:rPr>
              <a:t>Worker Course</a:t>
            </a:r>
            <a:r>
              <a:rPr lang="en-US" sz="800" b="1" baseline="0" dirty="0" smtClean="0">
                <a:solidFill>
                  <a:schemeClr val="bg1"/>
                </a:solidFill>
                <a:latin typeface="Arial" pitchFamily="34" charset="0"/>
                <a:cs typeface="Arial" pitchFamily="34" charset="0"/>
              </a:rPr>
              <a:t> manual page</a:t>
            </a:r>
            <a:endParaRPr lang="en-US" sz="800" b="1" dirty="0">
              <a:solidFill>
                <a:schemeClr val="bg1"/>
              </a:solidFill>
              <a:latin typeface="Arial" pitchFamily="34" charset="0"/>
              <a:cs typeface="Arial" pitchFamily="34" charset="0"/>
            </a:endParaRPr>
          </a:p>
        </p:txBody>
      </p:sp>
      <p:sp>
        <p:nvSpPr>
          <p:cNvPr id="17" name="Text Placeholder 2"/>
          <p:cNvSpPr>
            <a:spLocks noGrp="1"/>
          </p:cNvSpPr>
          <p:nvPr>
            <p:ph type="body" idx="12" hasCustomPrompt="1"/>
            <p:custDataLst>
              <p:tags r:id="rId8"/>
            </p:custDataLst>
          </p:nvPr>
        </p:nvSpPr>
        <p:spPr>
          <a:xfrm>
            <a:off x="990601" y="4705350"/>
            <a:ext cx="1142999" cy="228600"/>
          </a:xfrm>
        </p:spPr>
        <p:txBody>
          <a:bodyPr anchor="b">
            <a:normAutofit/>
          </a:bodyPr>
          <a:lstStyle>
            <a:lvl1pPr marL="0" indent="0">
              <a:buNone/>
              <a:defRPr sz="1200" b="0">
                <a:solidFill>
                  <a:srgbClr val="FFC000"/>
                </a:solidFill>
                <a:latin typeface="Arial Black" pitchFamily="34" charset="0"/>
              </a:defRPr>
            </a:lvl1pPr>
            <a:lvl2pPr marL="436628" indent="0">
              <a:buNone/>
              <a:defRPr sz="1800">
                <a:solidFill>
                  <a:schemeClr val="tx1">
                    <a:tint val="75000"/>
                  </a:schemeClr>
                </a:solidFill>
              </a:defRPr>
            </a:lvl2pPr>
            <a:lvl3pPr marL="873256" indent="0">
              <a:buNone/>
              <a:defRPr sz="1500">
                <a:solidFill>
                  <a:schemeClr val="tx1">
                    <a:tint val="75000"/>
                  </a:schemeClr>
                </a:solidFill>
              </a:defRPr>
            </a:lvl3pPr>
            <a:lvl4pPr marL="1309884" indent="0">
              <a:buNone/>
              <a:defRPr sz="1400">
                <a:solidFill>
                  <a:schemeClr val="tx1">
                    <a:tint val="75000"/>
                  </a:schemeClr>
                </a:solidFill>
              </a:defRPr>
            </a:lvl4pPr>
            <a:lvl5pPr marL="1746512" indent="0">
              <a:buNone/>
              <a:defRPr sz="1400">
                <a:solidFill>
                  <a:schemeClr val="tx1">
                    <a:tint val="75000"/>
                  </a:schemeClr>
                </a:solidFill>
              </a:defRPr>
            </a:lvl5pPr>
            <a:lvl6pPr marL="2183140" indent="0">
              <a:buNone/>
              <a:defRPr sz="1400">
                <a:solidFill>
                  <a:schemeClr val="tx1">
                    <a:tint val="75000"/>
                  </a:schemeClr>
                </a:solidFill>
              </a:defRPr>
            </a:lvl6pPr>
            <a:lvl7pPr marL="2619768" indent="0">
              <a:buNone/>
              <a:defRPr sz="1400">
                <a:solidFill>
                  <a:schemeClr val="tx1">
                    <a:tint val="75000"/>
                  </a:schemeClr>
                </a:solidFill>
              </a:defRPr>
            </a:lvl7pPr>
            <a:lvl8pPr marL="3056396" indent="0">
              <a:buNone/>
              <a:defRPr sz="1400">
                <a:solidFill>
                  <a:schemeClr val="tx1">
                    <a:tint val="75000"/>
                  </a:schemeClr>
                </a:solidFill>
              </a:defRPr>
            </a:lvl8pPr>
            <a:lvl9pPr marL="3493024" indent="0">
              <a:buNone/>
              <a:defRPr sz="1400">
                <a:solidFill>
                  <a:schemeClr val="tx1">
                    <a:tint val="75000"/>
                  </a:schemeClr>
                </a:solidFill>
              </a:defRPr>
            </a:lvl9pPr>
          </a:lstStyle>
          <a:p>
            <a:pPr lvl="0"/>
            <a:r>
              <a:rPr lang="en-US" dirty="0" smtClean="0"/>
              <a:t>Chapter 15</a:t>
            </a:r>
          </a:p>
        </p:txBody>
      </p:sp>
      <p:sp>
        <p:nvSpPr>
          <p:cNvPr id="20" name="Text Placeholder 3"/>
          <p:cNvSpPr>
            <a:spLocks noGrp="1"/>
          </p:cNvSpPr>
          <p:nvPr>
            <p:ph type="body" sz="half" idx="13" hasCustomPrompt="1"/>
            <p:custDataLst>
              <p:tags r:id="rId9"/>
            </p:custDataLst>
          </p:nvPr>
        </p:nvSpPr>
        <p:spPr>
          <a:xfrm>
            <a:off x="2290623" y="4666575"/>
            <a:ext cx="762000" cy="242539"/>
          </a:xfrm>
        </p:spPr>
        <p:txBody>
          <a:bodyPr>
            <a:normAutofit/>
          </a:bodyPr>
          <a:lstStyle>
            <a:lvl1pPr marL="0" indent="0" algn="l">
              <a:buNone/>
              <a:defRPr sz="1400">
                <a:solidFill>
                  <a:schemeClr val="bg1"/>
                </a:solidFill>
                <a:latin typeface="Arial Black"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dirty="0" smtClean="0"/>
              <a:t>100</a:t>
            </a:r>
          </a:p>
        </p:txBody>
      </p:sp>
    </p:spTree>
    <p:extLst>
      <p:ext uri="{BB962C8B-B14F-4D97-AF65-F5344CB8AC3E}">
        <p14:creationId xmlns:p14="http://schemas.microsoft.com/office/powerpoint/2010/main" val="3347174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7"/>
          <a:stretch>
            <a:fillRect/>
          </a:stretch>
        </p:blipFill>
        <p:spPr>
          <a:xfrm>
            <a:off x="0" y="0"/>
            <a:ext cx="9144000" cy="5143500"/>
          </a:xfrm>
          <a:prstGeom prst="rect">
            <a:avLst/>
          </a:prstGeom>
        </p:spPr>
      </p:pic>
      <p:sp>
        <p:nvSpPr>
          <p:cNvPr id="2" name="Title 1"/>
          <p:cNvSpPr>
            <a:spLocks noGrp="1"/>
          </p:cNvSpPr>
          <p:nvPr>
            <p:ph type="title"/>
            <p:custDataLst>
              <p:tags r:id="rId1"/>
            </p:custDataLst>
          </p:nvPr>
        </p:nvSpPr>
        <p:spPr>
          <a:xfrm>
            <a:off x="228600" y="1485900"/>
            <a:ext cx="8686800" cy="457200"/>
          </a:xfrm>
        </p:spPr>
        <p:txBody>
          <a:bodyPr>
            <a:normAutofit/>
          </a:bodyPr>
          <a:lstStyle>
            <a:lvl1pPr algn="l">
              <a:defRPr sz="2300" b="1">
                <a:solidFill>
                  <a:srgbClr val="003D7E"/>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p:cNvPicPr>
            <a:picLocks noChangeAspect="1"/>
          </p:cNvPicPr>
          <p:nvPr/>
        </p:nvPicPr>
        <p:blipFill>
          <a:blip r:embed="rId8"/>
          <a:stretch>
            <a:fillRect/>
          </a:stretch>
        </p:blipFill>
        <p:spPr>
          <a:xfrm>
            <a:off x="352427" y="114300"/>
            <a:ext cx="742949" cy="976448"/>
          </a:xfrm>
          <a:prstGeom prst="rect">
            <a:avLst/>
          </a:prstGeom>
        </p:spPr>
      </p:pic>
      <p:sp>
        <p:nvSpPr>
          <p:cNvPr id="9" name="TextBox 8"/>
          <p:cNvSpPr txBox="1"/>
          <p:nvPr>
            <p:custDataLst>
              <p:tags r:id="rId2"/>
            </p:custDataLst>
          </p:nvPr>
        </p:nvSpPr>
        <p:spPr>
          <a:xfrm>
            <a:off x="1447802" y="247138"/>
            <a:ext cx="3153135" cy="611399"/>
          </a:xfrm>
          <a:prstGeom prst="rect">
            <a:avLst/>
          </a:prstGeom>
          <a:noFill/>
        </p:spPr>
        <p:txBody>
          <a:bodyPr wrap="none" lIns="87326" tIns="43663" rIns="87326" bIns="43663" rtlCol="0">
            <a:spAutoFit/>
          </a:bodyPr>
          <a:lstStyle/>
          <a:p>
            <a:r>
              <a:rPr lang="en-US" sz="3400" dirty="0" smtClean="0">
                <a:solidFill>
                  <a:srgbClr val="003D7E"/>
                </a:solidFill>
                <a:latin typeface="Arial Black" pitchFamily="34" charset="0"/>
              </a:rPr>
              <a:t>TEAMSTERS</a:t>
            </a:r>
            <a:endParaRPr lang="en-US" sz="3400" dirty="0">
              <a:solidFill>
                <a:srgbClr val="003D7E"/>
              </a:solidFill>
              <a:latin typeface="Arial Black" pitchFamily="34" charset="0"/>
            </a:endParaRPr>
          </a:p>
        </p:txBody>
      </p:sp>
      <p:sp>
        <p:nvSpPr>
          <p:cNvPr id="10" name="Subtitle 2"/>
          <p:cNvSpPr txBox="1">
            <a:spLocks/>
          </p:cNvSpPr>
          <p:nvPr>
            <p:custDataLst>
              <p:tags r:id="rId3"/>
            </p:custDataLst>
          </p:nvPr>
        </p:nvSpPr>
        <p:spPr>
          <a:xfrm>
            <a:off x="1447800" y="853201"/>
            <a:ext cx="6172202" cy="289802"/>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73256"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003D7E"/>
                </a:solidFill>
                <a:effectLst/>
                <a:uLnTx/>
                <a:uFillTx/>
                <a:latin typeface="Arial" pitchFamily="34" charset="0"/>
                <a:ea typeface="+mn-ea"/>
                <a:cs typeface="Arial" pitchFamily="34" charset="0"/>
              </a:rPr>
              <a:t>Initial Hazardous Waste Worker 40 Hour Course </a:t>
            </a:r>
          </a:p>
        </p:txBody>
      </p:sp>
      <p:sp>
        <p:nvSpPr>
          <p:cNvPr id="12" name="Subtitle 2"/>
          <p:cNvSpPr txBox="1">
            <a:spLocks/>
          </p:cNvSpPr>
          <p:nvPr>
            <p:custDataLst>
              <p:tags r:id="rId4"/>
            </p:custDataLst>
          </p:nvPr>
        </p:nvSpPr>
        <p:spPr>
          <a:xfrm>
            <a:off x="1447800" y="666750"/>
            <a:ext cx="4722463" cy="219080"/>
          </a:xfrm>
          <a:prstGeom prst="rect">
            <a:avLst/>
          </a:prstGeom>
        </p:spPr>
        <p:txBody>
          <a:bodyPr vert="horz" lIns="87326" tIns="43663" rIns="87326" bIns="43663" rtlCol="0">
            <a:noAutofit/>
          </a:bodyPr>
          <a:lstStyle>
            <a:lvl1pPr marL="0" indent="0" algn="ctr">
              <a:buNone/>
              <a:defRPr sz="1600" b="1" spc="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1100" dirty="0" smtClean="0">
                <a:solidFill>
                  <a:srgbClr val="D3222A"/>
                </a:solidFill>
              </a:rPr>
              <a:t>IBT Safety and Health Department - Worker Training Program</a:t>
            </a:r>
            <a:endParaRPr lang="en-US" sz="1100" dirty="0">
              <a:solidFill>
                <a:srgbClr val="D3222A"/>
              </a:solidFill>
            </a:endParaRPr>
          </a:p>
        </p:txBody>
      </p:sp>
      <p:sp>
        <p:nvSpPr>
          <p:cNvPr id="8" name="Text Placeholder 3"/>
          <p:cNvSpPr>
            <a:spLocks noGrp="1"/>
          </p:cNvSpPr>
          <p:nvPr>
            <p:ph type="body" sz="half" idx="2"/>
            <p:custDataLst>
              <p:tags r:id="rId5"/>
            </p:custDataLst>
          </p:nvPr>
        </p:nvSpPr>
        <p:spPr>
          <a:xfrm>
            <a:off x="228600" y="2057401"/>
            <a:ext cx="8686800" cy="603647"/>
          </a:xfrm>
        </p:spPr>
        <p:txBody>
          <a:bodyPr>
            <a:normAutofit/>
          </a:bodyPr>
          <a:lstStyle>
            <a:lvl1pPr marL="0" indent="0">
              <a:buNone/>
              <a:defRPr sz="1500">
                <a:solidFill>
                  <a:srgbClr val="003D7E"/>
                </a:solidFill>
                <a:latin typeface="Arial" pitchFamily="34" charset="0"/>
                <a:cs typeface="Arial" pitchFamily="34" charset="0"/>
              </a:defRPr>
            </a:lvl1pPr>
            <a:lvl2pPr marL="436628" indent="0">
              <a:buNone/>
              <a:defRPr sz="1100"/>
            </a:lvl2pPr>
            <a:lvl3pPr marL="873256" indent="0">
              <a:buNone/>
              <a:defRPr sz="1000"/>
            </a:lvl3pPr>
            <a:lvl4pPr marL="1309884" indent="0">
              <a:buNone/>
              <a:defRPr sz="900"/>
            </a:lvl4pPr>
            <a:lvl5pPr marL="1746512" indent="0">
              <a:buNone/>
              <a:defRPr sz="900"/>
            </a:lvl5pPr>
            <a:lvl6pPr marL="2183140" indent="0">
              <a:buNone/>
              <a:defRPr sz="900"/>
            </a:lvl6pPr>
            <a:lvl7pPr marL="2619768" indent="0">
              <a:buNone/>
              <a:defRPr sz="900"/>
            </a:lvl7pPr>
            <a:lvl8pPr marL="3056396" indent="0">
              <a:buNone/>
              <a:defRPr sz="900"/>
            </a:lvl8pPr>
            <a:lvl9pPr marL="3493024" indent="0">
              <a:buNone/>
              <a:defRPr sz="900"/>
            </a:lvl9pPr>
          </a:lstStyle>
          <a:p>
            <a:pPr lvl="0"/>
            <a:r>
              <a:rPr lang="en-US" smtClean="0"/>
              <a:t>Click to edit Master text styles</a:t>
            </a:r>
          </a:p>
        </p:txBody>
      </p:sp>
    </p:spTree>
    <p:extLst>
      <p:ext uri="{BB962C8B-B14F-4D97-AF65-F5344CB8AC3E}">
        <p14:creationId xmlns:p14="http://schemas.microsoft.com/office/powerpoint/2010/main" val="800352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pic>
        <p:nvPicPr>
          <p:cNvPr id="146" name="Picture 1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7" name="Picture 16">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590550"/>
            <a:ext cx="4286250" cy="285750"/>
          </a:xfrm>
          <a:prstGeom prst="rect">
            <a:avLst/>
          </a:prstGeom>
        </p:spPr>
      </p:pic>
      <p:pic>
        <p:nvPicPr>
          <p:cNvPr id="22" name="Picture 21">
            <a:hlinkClick r:id="rId5" action="ppaction://hlinkpres?slideindex=1&amp;slidetitle="/>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1373619"/>
            <a:ext cx="4286250" cy="285750"/>
          </a:xfrm>
          <a:prstGeom prst="rect">
            <a:avLst/>
          </a:prstGeom>
        </p:spPr>
      </p:pic>
      <p:pic>
        <p:nvPicPr>
          <p:cNvPr id="24" name="Picture 23">
            <a:hlinkClick r:id="rId7" action="ppaction://hlinkpres?slideindex=1&amp;slidetitle="/>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0388" y="981771"/>
            <a:ext cx="4286235" cy="285749"/>
          </a:xfrm>
          <a:prstGeom prst="rect">
            <a:avLst/>
          </a:prstGeom>
        </p:spPr>
      </p:pic>
      <p:pic>
        <p:nvPicPr>
          <p:cNvPr id="26" name="Picture 25">
            <a:hlinkClick r:id="rId9" action="ppaction://hlinkpres?slideindex=1&amp;slidetitle="/>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1803" y="1782248"/>
            <a:ext cx="4286250" cy="285749"/>
          </a:xfrm>
          <a:prstGeom prst="rect">
            <a:avLst/>
          </a:prstGeom>
        </p:spPr>
      </p:pic>
      <p:pic>
        <p:nvPicPr>
          <p:cNvPr id="28" name="Picture 27">
            <a:hlinkClick r:id="rId11" action="ppaction://hlinkpres?slideindex=1&amp;slidetitle="/>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1803" y="2191823"/>
            <a:ext cx="4286250" cy="285750"/>
          </a:xfrm>
          <a:prstGeom prst="rect">
            <a:avLst/>
          </a:prstGeom>
        </p:spPr>
      </p:pic>
      <p:pic>
        <p:nvPicPr>
          <p:cNvPr id="30" name="Picture 29">
            <a:hlinkClick r:id="rId13" action="ppaction://hlinkpres?slideindex=1&amp;slidetitle="/>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0" y="3010973"/>
            <a:ext cx="4286250" cy="285749"/>
          </a:xfrm>
          <a:prstGeom prst="rect">
            <a:avLst/>
          </a:prstGeom>
        </p:spPr>
      </p:pic>
      <p:pic>
        <p:nvPicPr>
          <p:cNvPr id="32" name="Picture 31">
            <a:hlinkClick r:id="rId15" action="ppaction://hlinkpres?slideindex=1&amp;slidetitle="/>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0" y="3401498"/>
            <a:ext cx="4286250" cy="285749"/>
          </a:xfrm>
          <a:prstGeom prst="rect">
            <a:avLst/>
          </a:prstGeom>
        </p:spPr>
      </p:pic>
      <p:pic>
        <p:nvPicPr>
          <p:cNvPr id="33" name="Picture 32">
            <a:hlinkClick r:id="rId17" action="ppaction://hlinkpres?slideindex=1&amp;slidetitle="/>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724400" y="590550"/>
            <a:ext cx="4286250" cy="285750"/>
          </a:xfrm>
          <a:prstGeom prst="rect">
            <a:avLst/>
          </a:prstGeom>
        </p:spPr>
      </p:pic>
      <p:pic>
        <p:nvPicPr>
          <p:cNvPr id="34" name="Picture 33">
            <a:hlinkClick r:id="rId19" action="ppaction://hlinkpres?slideindex=1&amp;slidetitle="/>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724400" y="986818"/>
            <a:ext cx="4286250" cy="285749"/>
          </a:xfrm>
          <a:prstGeom prst="rect">
            <a:avLst/>
          </a:prstGeom>
        </p:spPr>
      </p:pic>
      <p:pic>
        <p:nvPicPr>
          <p:cNvPr id="35" name="Picture 34">
            <a:hlinkClick r:id="rId21" action="ppaction://hlinkpres?slideindex=1&amp;slidetitle="/>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724400" y="1373619"/>
            <a:ext cx="4286250" cy="285749"/>
          </a:xfrm>
          <a:prstGeom prst="rect">
            <a:avLst/>
          </a:prstGeom>
        </p:spPr>
      </p:pic>
      <p:pic>
        <p:nvPicPr>
          <p:cNvPr id="36" name="Picture 35">
            <a:hlinkClick r:id="rId23" action="ppaction://hlinkpres?slideindex=1&amp;slidetitle="/>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732475" y="1782248"/>
            <a:ext cx="4286250" cy="285749"/>
          </a:xfrm>
          <a:prstGeom prst="rect">
            <a:avLst/>
          </a:prstGeom>
        </p:spPr>
      </p:pic>
      <p:pic>
        <p:nvPicPr>
          <p:cNvPr id="38" name="Picture 37">
            <a:hlinkClick r:id="rId25" action="ppaction://hlinkpres?slideindex=1&amp;slidetitle="/>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732475" y="2191823"/>
            <a:ext cx="4286250" cy="285749"/>
          </a:xfrm>
          <a:prstGeom prst="rect">
            <a:avLst/>
          </a:prstGeom>
        </p:spPr>
      </p:pic>
      <p:pic>
        <p:nvPicPr>
          <p:cNvPr id="39" name="Picture 38">
            <a:hlinkClick r:id="rId27" action="ppaction://hlinkpres?slideindex=1&amp;slidetitle="/>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4739034" y="2614266"/>
            <a:ext cx="4286250" cy="285749"/>
          </a:xfrm>
          <a:prstGeom prst="rect">
            <a:avLst/>
          </a:prstGeom>
        </p:spPr>
      </p:pic>
      <p:pic>
        <p:nvPicPr>
          <p:cNvPr id="40" name="Picture 39">
            <a:hlinkClick r:id="rId29" action="ppaction://hlinkpres?slideindex=1&amp;slidetitle="/>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737016" y="3010973"/>
            <a:ext cx="4286250" cy="285749"/>
          </a:xfrm>
          <a:prstGeom prst="rect">
            <a:avLst/>
          </a:prstGeom>
        </p:spPr>
      </p:pic>
      <p:pic>
        <p:nvPicPr>
          <p:cNvPr id="41" name="Picture 40">
            <a:hlinkClick r:id="rId31" action="ppaction://hlinkfile"/>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737016" y="3401498"/>
            <a:ext cx="4286250" cy="285749"/>
          </a:xfrm>
          <a:prstGeom prst="rect">
            <a:avLst/>
          </a:prstGeom>
        </p:spPr>
      </p:pic>
      <p:pic>
        <p:nvPicPr>
          <p:cNvPr id="42" name="Picture 41">
            <a:hlinkClick r:id="rId33" action="ppaction://hlinkpres?slideindex=1&amp;slidetitle="/>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52400" y="2614266"/>
            <a:ext cx="4286250" cy="285750"/>
          </a:xfrm>
          <a:prstGeom prst="rect">
            <a:avLst/>
          </a:prstGeom>
        </p:spPr>
      </p:pic>
      <p:pic>
        <p:nvPicPr>
          <p:cNvPr id="2" name="Picture 1">
            <a:hlinkClick r:id="rId35" action="ppaction://hlinksldjump"/>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4737016" y="3790950"/>
            <a:ext cx="4286250" cy="285750"/>
          </a:xfrm>
          <a:prstGeom prst="rect">
            <a:avLst/>
          </a:prstGeom>
        </p:spPr>
      </p:pic>
      <p:pic>
        <p:nvPicPr>
          <p:cNvPr id="20" name="Picture 19">
            <a:hlinkClick r:id="rId37" action="ppaction://hlinkfile"/>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52400" y="3790950"/>
            <a:ext cx="4286250" cy="285750"/>
          </a:xfrm>
          <a:prstGeom prst="rect">
            <a:avLst/>
          </a:prstGeom>
        </p:spPr>
      </p:pic>
    </p:spTree>
    <p:extLst>
      <p:ext uri="{BB962C8B-B14F-4D97-AF65-F5344CB8AC3E}">
        <p14:creationId xmlns:p14="http://schemas.microsoft.com/office/powerpoint/2010/main" val="40506529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44759-AA4C-49D6-AABC-9CC0290CEAF5}"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166375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44759-AA4C-49D6-AABC-9CC0290CEAF5}"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314520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44759-AA4C-49D6-AABC-9CC0290CEAF5}"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296697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44759-AA4C-49D6-AABC-9CC0290CEAF5}"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303242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44759-AA4C-49D6-AABC-9CC0290CEAF5}"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268869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44759-AA4C-49D6-AABC-9CC0290CEAF5}"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373892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44759-AA4C-49D6-AABC-9CC0290CEAF5}"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79E93-93F6-4C38-851F-4B170929B218}" type="slidenum">
              <a:rPr lang="en-US" smtClean="0"/>
              <a:t>‹#›</a:t>
            </a:fld>
            <a:endParaRPr lang="en-US"/>
          </a:p>
        </p:txBody>
      </p:sp>
    </p:spTree>
    <p:extLst>
      <p:ext uri="{BB962C8B-B14F-4D97-AF65-F5344CB8AC3E}">
        <p14:creationId xmlns:p14="http://schemas.microsoft.com/office/powerpoint/2010/main" val="107388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644759-AA4C-49D6-AABC-9CC0290CEAF5}" type="datetimeFigureOut">
              <a:rPr lang="en-US" smtClean="0"/>
              <a:t>2/19/2020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4979E93-93F6-4C38-851F-4B170929B218}" type="slidenum">
              <a:rPr lang="en-US" smtClean="0"/>
              <a:t>‹#›</a:t>
            </a:fld>
            <a:endParaRPr lang="en-US"/>
          </a:p>
        </p:txBody>
      </p:sp>
    </p:spTree>
    <p:extLst>
      <p:ext uri="{BB962C8B-B14F-4D97-AF65-F5344CB8AC3E}">
        <p14:creationId xmlns:p14="http://schemas.microsoft.com/office/powerpoint/2010/main" val="425689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9.xml"/></Relationships>
</file>

<file path=ppt/slides/_rels/slide1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20.xml"/><Relationship Id="rId5" Type="http://schemas.openxmlformats.org/officeDocument/2006/relationships/tags" Target="../tags/tag176.xml"/><Relationship Id="rId4" Type="http://schemas.openxmlformats.org/officeDocument/2006/relationships/tags" Target="../tags/tag175.xml"/></Relationships>
</file>

<file path=ppt/slides/_rels/slide1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28.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1.xml"/><Relationship Id="rId5" Type="http://schemas.openxmlformats.org/officeDocument/2006/relationships/tags" Target="../tags/tag181.xml"/><Relationship Id="rId4" Type="http://schemas.openxmlformats.org/officeDocument/2006/relationships/tags" Target="../tags/tag180.xml"/></Relationships>
</file>

<file path=ppt/slides/_rels/slide12.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2.xml"/><Relationship Id="rId5" Type="http://schemas.openxmlformats.org/officeDocument/2006/relationships/tags" Target="../tags/tag186.xml"/><Relationship Id="rId4" Type="http://schemas.openxmlformats.org/officeDocument/2006/relationships/tags" Target="../tags/tag185.xml"/></Relationships>
</file>

<file path=ppt/slides/_rels/slide13.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29.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3.xml"/><Relationship Id="rId5" Type="http://schemas.openxmlformats.org/officeDocument/2006/relationships/tags" Target="../tags/tag191.xml"/><Relationship Id="rId4" Type="http://schemas.openxmlformats.org/officeDocument/2006/relationships/tags" Target="../tags/tag190.xml"/></Relationships>
</file>

<file path=ppt/slides/_rels/slide14.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30.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4.xml"/><Relationship Id="rId5" Type="http://schemas.openxmlformats.org/officeDocument/2006/relationships/tags" Target="../tags/tag196.xml"/><Relationship Id="rId4" Type="http://schemas.openxmlformats.org/officeDocument/2006/relationships/tags" Target="../tags/tag195.xml"/></Relationships>
</file>

<file path=ppt/slides/_rels/slide15.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31.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5.xml"/><Relationship Id="rId5" Type="http://schemas.openxmlformats.org/officeDocument/2006/relationships/tags" Target="../tags/tag201.xml"/><Relationship Id="rId4" Type="http://schemas.openxmlformats.org/officeDocument/2006/relationships/tags" Target="../tags/tag200.xml"/></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tags" Target="../tags/tag204.xml"/><Relationship Id="rId7" Type="http://schemas.openxmlformats.org/officeDocument/2006/relationships/image" Target="../media/image32.jpe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6.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35.jpe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7.xml"/><Relationship Id="rId5" Type="http://schemas.openxmlformats.org/officeDocument/2006/relationships/tags" Target="../tags/tag211.xml"/><Relationship Id="rId4" Type="http://schemas.openxmlformats.org/officeDocument/2006/relationships/tags" Target="../tags/tag210.xml"/></Relationships>
</file>

<file path=ppt/slides/_rels/slide18.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1.xml"/></Relationships>
</file>

<file path=ppt/slides/_rels/slide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14.xml"/><Relationship Id="rId5" Type="http://schemas.openxmlformats.org/officeDocument/2006/relationships/tags" Target="../tags/tag146.xml"/><Relationship Id="rId4" Type="http://schemas.openxmlformats.org/officeDocument/2006/relationships/tags" Target="../tags/tag145.xml"/></Relationships>
</file>

<file path=ppt/slides/_rels/slide5.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15.xml"/><Relationship Id="rId5" Type="http://schemas.openxmlformats.org/officeDocument/2006/relationships/tags" Target="../tags/tag151.xml"/><Relationship Id="rId4" Type="http://schemas.openxmlformats.org/officeDocument/2006/relationships/tags" Target="../tags/tag150.xml"/></Relationships>
</file>

<file path=ppt/slides/_rels/slide6.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6.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16.xml"/><Relationship Id="rId5" Type="http://schemas.openxmlformats.org/officeDocument/2006/relationships/tags" Target="../tags/tag156.xml"/><Relationship Id="rId4" Type="http://schemas.openxmlformats.org/officeDocument/2006/relationships/tags" Target="../tags/tag155.xml"/></Relationships>
</file>

<file path=ppt/slides/_rels/slide7.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17.xml"/><Relationship Id="rId5" Type="http://schemas.openxmlformats.org/officeDocument/2006/relationships/tags" Target="../tags/tag161.xml"/><Relationship Id="rId4" Type="http://schemas.openxmlformats.org/officeDocument/2006/relationships/tags" Target="../tags/tag160.xml"/></Relationships>
</file>

<file path=ppt/slides/_rels/slide8.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18.xml"/><Relationship Id="rId5" Type="http://schemas.openxmlformats.org/officeDocument/2006/relationships/tags" Target="../tags/tag166.xml"/><Relationship Id="rId4" Type="http://schemas.openxmlformats.org/officeDocument/2006/relationships/tags" Target="../tags/tag165.xml"/></Relationships>
</file>

<file path=ppt/slides/_rels/slide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27.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19.xml"/><Relationship Id="rId5" Type="http://schemas.openxmlformats.org/officeDocument/2006/relationships/tags" Target="../tags/tag171.xml"/><Relationship Id="rId4" Type="http://schemas.openxmlformats.org/officeDocument/2006/relationships/tags" Target="../tags/tag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667000" y="2800350"/>
            <a:ext cx="3810000" cy="1676400"/>
          </a:xfrm>
        </p:spPr>
        <p:txBody>
          <a:bodyPr>
            <a:normAutofit fontScale="90000"/>
          </a:bodyPr>
          <a:lstStyle/>
          <a:p>
            <a:r>
              <a:rPr lang="en-US" dirty="0" smtClean="0"/>
              <a:t>Chapter 12</a:t>
            </a:r>
            <a:br>
              <a:rPr lang="en-US" dirty="0" smtClean="0"/>
            </a:br>
            <a:r>
              <a:rPr lang="en-US" dirty="0" smtClean="0"/>
              <a:t> </a:t>
            </a:r>
            <a:br>
              <a:rPr lang="en-US" dirty="0" smtClean="0"/>
            </a:br>
            <a:r>
              <a:rPr lang="en-US" dirty="0" smtClean="0">
                <a:solidFill>
                  <a:srgbClr val="C00000"/>
                </a:solidFill>
              </a:rPr>
              <a:t>Safe Work Practices</a:t>
            </a:r>
            <a:br>
              <a:rPr lang="en-US" dirty="0" smtClean="0">
                <a:solidFill>
                  <a:srgbClr val="C00000"/>
                </a:solidFill>
              </a:rPr>
            </a:br>
            <a:r>
              <a:rPr lang="en-US" dirty="0" smtClean="0">
                <a:solidFill>
                  <a:srgbClr val="C00000"/>
                </a:solidFill>
              </a:rPr>
              <a:t>Drum and Container Handling</a:t>
            </a:r>
            <a:br>
              <a:rPr lang="en-US" dirty="0" smtClean="0">
                <a:solidFill>
                  <a:srgbClr val="C00000"/>
                </a:solidFill>
              </a:rPr>
            </a:br>
            <a:endParaRPr lang="en-US" dirty="0">
              <a:solidFill>
                <a:srgbClr val="C00000"/>
              </a:solidFill>
            </a:endParaRPr>
          </a:p>
        </p:txBody>
      </p:sp>
    </p:spTree>
    <p:extLst>
      <p:ext uri="{BB962C8B-B14F-4D97-AF65-F5344CB8AC3E}">
        <p14:creationId xmlns:p14="http://schemas.microsoft.com/office/powerpoint/2010/main" val="7167760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Opening Drums</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r>
              <a:rPr lang="en-US" dirty="0" smtClean="0"/>
              <a:t>Remove any water from the top the drum</a:t>
            </a:r>
          </a:p>
          <a:p>
            <a:pPr marL="0" indent="0">
              <a:buNone/>
            </a:pPr>
            <a:r>
              <a:rPr lang="en-US" b="1" dirty="0">
                <a:solidFill>
                  <a:srgbClr val="C00000"/>
                </a:solidFill>
              </a:rPr>
              <a:t> </a:t>
            </a:r>
            <a:r>
              <a:rPr lang="en-US" b="1" dirty="0" smtClean="0">
                <a:solidFill>
                  <a:srgbClr val="C00000"/>
                </a:solidFill>
              </a:rPr>
              <a:t>   </a:t>
            </a:r>
            <a:br>
              <a:rPr lang="en-US" b="1" dirty="0" smtClean="0">
                <a:solidFill>
                  <a:srgbClr val="C00000"/>
                </a:solidFill>
              </a:rPr>
            </a:br>
            <a:r>
              <a:rPr lang="en-US" b="1" dirty="0" smtClean="0">
                <a:solidFill>
                  <a:srgbClr val="C00000"/>
                </a:solidFill>
              </a:rPr>
              <a:t>     The safest way to open a drum is to use a remote mechanical </a:t>
            </a:r>
          </a:p>
          <a:p>
            <a:pPr marL="0" indent="0">
              <a:buNone/>
            </a:pPr>
            <a:r>
              <a:rPr lang="en-US" b="1" dirty="0">
                <a:solidFill>
                  <a:srgbClr val="C00000"/>
                </a:solidFill>
              </a:rPr>
              <a:t> </a:t>
            </a:r>
            <a:r>
              <a:rPr lang="en-US" b="1" dirty="0" smtClean="0">
                <a:solidFill>
                  <a:srgbClr val="C00000"/>
                </a:solidFill>
              </a:rPr>
              <a:t>    opening device </a:t>
            </a:r>
          </a:p>
          <a:p>
            <a:pPr>
              <a:buNone/>
            </a:pPr>
            <a:r>
              <a:rPr lang="en-US" b="1" dirty="0" smtClean="0">
                <a:solidFill>
                  <a:srgbClr val="C00000"/>
                </a:solidFill>
              </a:rPr>
              <a:t/>
            </a:r>
            <a:br>
              <a:rPr lang="en-US" b="1" dirty="0" smtClean="0">
                <a:solidFill>
                  <a:srgbClr val="C00000"/>
                </a:solidFill>
              </a:rPr>
            </a:br>
            <a:r>
              <a:rPr lang="en-US" b="1" dirty="0" smtClean="0">
                <a:solidFill>
                  <a:srgbClr val="C00000"/>
                </a:solidFill>
              </a:rPr>
              <a:t>If you have to unscrew a bung by hand:</a:t>
            </a:r>
            <a:br>
              <a:rPr lang="en-US" b="1" dirty="0" smtClean="0">
                <a:solidFill>
                  <a:srgbClr val="C00000"/>
                </a:solidFill>
              </a:rPr>
            </a:br>
            <a:endParaRPr lang="en-US" b="1" dirty="0" smtClean="0">
              <a:solidFill>
                <a:srgbClr val="C00000"/>
              </a:solidFill>
            </a:endParaRPr>
          </a:p>
          <a:p>
            <a:r>
              <a:rPr lang="en-US" dirty="0" smtClean="0"/>
              <a:t>Use a non-sparking bung wrench to reduce the possibility </a:t>
            </a:r>
            <a:br>
              <a:rPr lang="en-US" dirty="0" smtClean="0"/>
            </a:br>
            <a:r>
              <a:rPr lang="en-US" dirty="0" smtClean="0"/>
              <a:t>of a static spark which could ignite flammable vapors </a:t>
            </a:r>
          </a:p>
          <a:p>
            <a:r>
              <a:rPr lang="en-US" dirty="0" smtClean="0"/>
              <a:t>Turn the bung slowly. Even a non-sparking tool cannot </a:t>
            </a:r>
            <a:br>
              <a:rPr lang="en-US" dirty="0" smtClean="0"/>
            </a:br>
            <a:r>
              <a:rPr lang="en-US" dirty="0" smtClean="0"/>
              <a:t>prevent friction between the threads on the drum and the bung </a:t>
            </a:r>
          </a:p>
          <a:p>
            <a:r>
              <a:rPr lang="en-US" dirty="0" smtClean="0"/>
              <a:t>If you hear hissing, wait for the pressure to release before </a:t>
            </a:r>
            <a:br>
              <a:rPr lang="en-US" dirty="0" smtClean="0"/>
            </a:br>
            <a:r>
              <a:rPr lang="en-US" dirty="0" smtClean="0"/>
              <a:t>continuing to turn the bung</a:t>
            </a:r>
          </a:p>
          <a:p>
            <a:endParaRPr lang="en-US"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212</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33286226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Remote Drum Opening Equipment</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b="1" dirty="0" smtClean="0">
                <a:solidFill>
                  <a:srgbClr val="C00000"/>
                </a:solidFill>
              </a:rPr>
              <a:t>	There are several types of remote drum opening equipment:</a:t>
            </a:r>
            <a:br>
              <a:rPr lang="en-US" sz="1800" b="1" dirty="0" smtClean="0">
                <a:solidFill>
                  <a:srgbClr val="C00000"/>
                </a:solidFill>
              </a:rPr>
            </a:br>
            <a:endParaRPr lang="en-US" sz="1800" b="1" dirty="0" smtClean="0">
              <a:solidFill>
                <a:srgbClr val="C00000"/>
              </a:solidFill>
            </a:endParaRPr>
          </a:p>
          <a:p>
            <a:r>
              <a:rPr lang="en-US" sz="1800" dirty="0" smtClean="0"/>
              <a:t> A metal spike welded to the bucket of a backhoe </a:t>
            </a:r>
          </a:p>
          <a:p>
            <a:r>
              <a:rPr lang="en-US" sz="1800" dirty="0" smtClean="0"/>
              <a:t>Remote hydraulic or pneumatic puncture device, </a:t>
            </a:r>
            <a:br>
              <a:rPr lang="en-US" sz="1800" dirty="0" smtClean="0"/>
            </a:br>
            <a:r>
              <a:rPr lang="en-US" sz="1800" dirty="0" smtClean="0"/>
              <a:t>drum </a:t>
            </a:r>
            <a:r>
              <a:rPr lang="en-US" sz="1800" dirty="0" err="1" smtClean="0"/>
              <a:t>deheader</a:t>
            </a:r>
            <a:r>
              <a:rPr lang="en-US" sz="1800" dirty="0" smtClean="0"/>
              <a:t> or impact bung wrench</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213</a:t>
            </a:r>
            <a:endParaRPr lang="en-US" dirty="0"/>
          </a:p>
        </p:txBody>
      </p:sp>
      <p:pic>
        <p:nvPicPr>
          <p:cNvPr id="7" name="Picture 6" descr="pg215-1.png"/>
          <p:cNvPicPr>
            <a:picLocks noChangeAspect="1"/>
          </p:cNvPicPr>
          <p:nvPr/>
        </p:nvPicPr>
        <p:blipFill>
          <a:blip r:embed="rId7" cstate="print"/>
          <a:stretch>
            <a:fillRect/>
          </a:stretch>
        </p:blipFill>
        <p:spPr>
          <a:xfrm>
            <a:off x="6934200" y="1657350"/>
            <a:ext cx="1267163" cy="1967778"/>
          </a:xfrm>
          <a:prstGeom prst="rect">
            <a:avLst/>
          </a:prstGeom>
        </p:spPr>
      </p:pic>
      <p:sp>
        <p:nvSpPr>
          <p:cNvPr id="10" name="TextBox 9"/>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1" name="TextBox 10"/>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34902658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Taking a Sample From a Drum</a:t>
            </a:r>
            <a:endParaRPr lang="en-US" dirty="0"/>
          </a:p>
        </p:txBody>
      </p:sp>
      <p:sp>
        <p:nvSpPr>
          <p:cNvPr id="3" name="Content Placeholder 2"/>
          <p:cNvSpPr>
            <a:spLocks noGrp="1"/>
          </p:cNvSpPr>
          <p:nvPr>
            <p:ph idx="1"/>
            <p:custDataLst>
              <p:tags r:id="rId2"/>
            </p:custDataLst>
          </p:nvPr>
        </p:nvSpPr>
        <p:spPr/>
        <p:txBody>
          <a:bodyPr>
            <a:noAutofit/>
          </a:bodyPr>
          <a:lstStyle/>
          <a:p>
            <a:pPr>
              <a:buNone/>
            </a:pPr>
            <a:r>
              <a:rPr lang="en-US" sz="1800" dirty="0" smtClean="0"/>
              <a:t>	</a:t>
            </a:r>
            <a:r>
              <a:rPr lang="en-US" sz="1800" b="1" dirty="0" smtClean="0">
                <a:solidFill>
                  <a:srgbClr val="C00000"/>
                </a:solidFill>
              </a:rPr>
              <a:t>A container may require sampling to identify its contents, </a:t>
            </a:r>
            <a:br>
              <a:rPr lang="en-US" sz="1800" b="1" dirty="0" smtClean="0">
                <a:solidFill>
                  <a:srgbClr val="C00000"/>
                </a:solidFill>
              </a:rPr>
            </a:br>
            <a:r>
              <a:rPr lang="en-US" sz="1800" b="1" dirty="0" smtClean="0">
                <a:solidFill>
                  <a:srgbClr val="C00000"/>
                </a:solidFill>
              </a:rPr>
              <a:t>or determine its flash point, pH, or water solubility. </a:t>
            </a:r>
            <a:br>
              <a:rPr lang="en-US" sz="1800" b="1" dirty="0" smtClean="0">
                <a:solidFill>
                  <a:srgbClr val="C00000"/>
                </a:solidFill>
              </a:rPr>
            </a:br>
            <a:endParaRPr lang="en-US" sz="1800" b="1" dirty="0" smtClean="0">
              <a:solidFill>
                <a:srgbClr val="C00000"/>
              </a:solidFill>
            </a:endParaRPr>
          </a:p>
          <a:p>
            <a:r>
              <a:rPr lang="en-US" sz="1800" dirty="0" smtClean="0"/>
              <a:t>Follow the procedure in the Site Safety and Health Plan </a:t>
            </a:r>
            <a:br>
              <a:rPr lang="en-US" sz="1800" dirty="0" smtClean="0"/>
            </a:br>
            <a:endParaRPr lang="en-US" sz="1800" dirty="0" smtClean="0"/>
          </a:p>
          <a:p>
            <a:pPr>
              <a:buNone/>
            </a:pPr>
            <a:r>
              <a:rPr lang="en-US" sz="1800" dirty="0" smtClean="0"/>
              <a:t>	</a:t>
            </a:r>
            <a:r>
              <a:rPr lang="en-US" sz="1800" b="1" dirty="0" smtClean="0"/>
              <a:t>The plan should specify:</a:t>
            </a:r>
          </a:p>
          <a:p>
            <a:r>
              <a:rPr lang="en-US" sz="1800" dirty="0" smtClean="0"/>
              <a:t>Which drums to sample</a:t>
            </a:r>
          </a:p>
          <a:p>
            <a:r>
              <a:rPr lang="en-US" sz="1800" dirty="0" smtClean="0"/>
              <a:t>What the drums are likely to contain</a:t>
            </a:r>
          </a:p>
          <a:p>
            <a:r>
              <a:rPr lang="en-US" sz="1800" dirty="0" smtClean="0"/>
              <a:t>Standard operating procedures for opening the drums and taking samples</a:t>
            </a:r>
          </a:p>
          <a:p>
            <a:r>
              <a:rPr lang="en-US" sz="1800" dirty="0" smtClean="0"/>
              <a:t>Personal protective equipment including face shields, </a:t>
            </a:r>
            <a:br>
              <a:rPr lang="en-US" sz="1800" dirty="0" smtClean="0"/>
            </a:br>
            <a:r>
              <a:rPr lang="en-US" sz="1800" dirty="0" smtClean="0"/>
              <a:t>protective clothing and respirator</a:t>
            </a:r>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213</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23577921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Handling Drums</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There are two main hazards associated with </a:t>
            </a:r>
            <a:br>
              <a:rPr lang="en-US" sz="1800" b="1" dirty="0" smtClean="0">
                <a:solidFill>
                  <a:srgbClr val="C00000"/>
                </a:solidFill>
              </a:rPr>
            </a:br>
            <a:r>
              <a:rPr lang="en-US" sz="1800" b="1" dirty="0" smtClean="0">
                <a:solidFill>
                  <a:srgbClr val="C00000"/>
                </a:solidFill>
              </a:rPr>
              <a:t>handling drums and other containers:</a:t>
            </a:r>
            <a:br>
              <a:rPr lang="en-US" sz="1800" b="1" dirty="0" smtClean="0">
                <a:solidFill>
                  <a:srgbClr val="C00000"/>
                </a:solidFill>
              </a:rPr>
            </a:br>
            <a:endParaRPr lang="en-US" sz="1800" b="1" dirty="0" smtClean="0">
              <a:solidFill>
                <a:srgbClr val="C00000"/>
              </a:solidFill>
            </a:endParaRPr>
          </a:p>
          <a:p>
            <a:r>
              <a:rPr lang="en-US" sz="1800" dirty="0" smtClean="0"/>
              <a:t>Chemical hazards, including toxic exposure, </a:t>
            </a:r>
            <a:br>
              <a:rPr lang="en-US" sz="1800" dirty="0" smtClean="0"/>
            </a:br>
            <a:r>
              <a:rPr lang="en-US" sz="1800" dirty="0" smtClean="0"/>
              <a:t>dangerous reactions, fire and explosion</a:t>
            </a:r>
          </a:p>
          <a:p>
            <a:r>
              <a:rPr lang="en-US" sz="1800" dirty="0" smtClean="0"/>
              <a:t>Ergonomic injuries from heavy or improper lifting</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214</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pic>
        <p:nvPicPr>
          <p:cNvPr id="44034" name="Picture 2" descr="http://images.newpig.com/wcsstore/NewPigUSCatalogAssetStore/Attachment/images/catImgs/1317068414873-outputHer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581150"/>
            <a:ext cx="2583873" cy="158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361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Drum Staging</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pPr>
              <a:buNone/>
            </a:pPr>
            <a:r>
              <a:rPr lang="en-US" b="1" dirty="0" smtClean="0">
                <a:solidFill>
                  <a:srgbClr val="C00000"/>
                </a:solidFill>
              </a:rPr>
              <a:t>	Drum Staging is the process of organizing drums:</a:t>
            </a:r>
            <a:br>
              <a:rPr lang="en-US" b="1" dirty="0" smtClean="0">
                <a:solidFill>
                  <a:srgbClr val="C00000"/>
                </a:solidFill>
              </a:rPr>
            </a:br>
            <a:endParaRPr lang="en-US" b="1" dirty="0" smtClean="0">
              <a:solidFill>
                <a:srgbClr val="C00000"/>
              </a:solidFill>
            </a:endParaRPr>
          </a:p>
          <a:p>
            <a:r>
              <a:rPr lang="en-US" dirty="0" smtClean="0"/>
              <a:t>In an orderly manner that allows easy and safe access </a:t>
            </a:r>
            <a:br>
              <a:rPr lang="en-US" dirty="0" smtClean="0"/>
            </a:br>
            <a:r>
              <a:rPr lang="en-US" dirty="0" smtClean="0"/>
              <a:t>for personnel and equipment</a:t>
            </a:r>
          </a:p>
          <a:p>
            <a:r>
              <a:rPr lang="en-US" dirty="0" smtClean="0"/>
              <a:t>In categories by chemical compatibility</a:t>
            </a:r>
          </a:p>
          <a:p>
            <a:pPr>
              <a:buNone/>
            </a:pPr>
            <a:r>
              <a:rPr lang="en-US" dirty="0" smtClean="0"/>
              <a:t/>
            </a:r>
            <a:br>
              <a:rPr lang="en-US" dirty="0" smtClean="0"/>
            </a:br>
            <a:r>
              <a:rPr lang="en-US" b="1" dirty="0" smtClean="0">
                <a:solidFill>
                  <a:srgbClr val="C00000"/>
                </a:solidFill>
              </a:rPr>
              <a:t>Staging areas should be carefully designed</a:t>
            </a:r>
            <a:br>
              <a:rPr lang="en-US" b="1" dirty="0" smtClean="0">
                <a:solidFill>
                  <a:srgbClr val="C00000"/>
                </a:solidFill>
              </a:rPr>
            </a:br>
            <a:endParaRPr lang="en-US" b="1" dirty="0" smtClean="0">
              <a:solidFill>
                <a:srgbClr val="C00000"/>
              </a:solidFill>
            </a:endParaRPr>
          </a:p>
          <a:p>
            <a:r>
              <a:rPr lang="en-US" dirty="0" smtClean="0"/>
              <a:t>The surface should be paved</a:t>
            </a:r>
          </a:p>
          <a:p>
            <a:r>
              <a:rPr lang="en-US" dirty="0" smtClean="0"/>
              <a:t>Covered with gravel with a plastic liner underneath</a:t>
            </a:r>
          </a:p>
          <a:p>
            <a:r>
              <a:rPr lang="en-US" dirty="0" smtClean="0"/>
              <a:t>There should be a berm or dike around the area</a:t>
            </a:r>
          </a:p>
          <a:p>
            <a:r>
              <a:rPr lang="en-US" dirty="0" smtClean="0"/>
              <a:t>A system to catch runoff</a:t>
            </a:r>
          </a:p>
          <a:p>
            <a:endParaRPr lang="en-US"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214</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pic>
        <p:nvPicPr>
          <p:cNvPr id="74754" name="Picture 2" descr="http://images.newpig.com/wcsstore/NewPigUSCatalogAssetStore/Attachment/images/prdImgs_large/SGN646_W1_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023505"/>
            <a:ext cx="1543053" cy="154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505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Salvage Drums</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b="1" dirty="0" smtClean="0">
                <a:solidFill>
                  <a:srgbClr val="C00000"/>
                </a:solidFill>
              </a:rPr>
              <a:t>Often damaged or leaking drums are put inside </a:t>
            </a:r>
            <a:br>
              <a:rPr lang="en-US" sz="1800" b="1" dirty="0" smtClean="0">
                <a:solidFill>
                  <a:srgbClr val="C00000"/>
                </a:solidFill>
              </a:rPr>
            </a:br>
            <a:r>
              <a:rPr lang="en-US" sz="1800" b="1" dirty="0" smtClean="0">
                <a:solidFill>
                  <a:srgbClr val="C00000"/>
                </a:solidFill>
              </a:rPr>
              <a:t>of a larger salvage drum.  The safest procedure </a:t>
            </a:r>
            <a:br>
              <a:rPr lang="en-US" sz="1800" b="1" dirty="0" smtClean="0">
                <a:solidFill>
                  <a:srgbClr val="C00000"/>
                </a:solidFill>
              </a:rPr>
            </a:br>
            <a:r>
              <a:rPr lang="en-US" sz="1800" b="1" dirty="0" smtClean="0">
                <a:solidFill>
                  <a:srgbClr val="C00000"/>
                </a:solidFill>
              </a:rPr>
              <a:t>is to use mechanical equipment. If done by hand:</a:t>
            </a:r>
            <a:br>
              <a:rPr lang="en-US" sz="1800" b="1" dirty="0" smtClean="0">
                <a:solidFill>
                  <a:srgbClr val="C00000"/>
                </a:solidFill>
              </a:rPr>
            </a:br>
            <a:endParaRPr lang="en-US" sz="1800" b="1" dirty="0" smtClean="0">
              <a:solidFill>
                <a:srgbClr val="C00000"/>
              </a:solidFill>
            </a:endParaRPr>
          </a:p>
          <a:p>
            <a:r>
              <a:rPr lang="en-US" sz="1800" dirty="0" smtClean="0"/>
              <a:t>Set both the drum and the salvage drum on their sides. </a:t>
            </a:r>
            <a:br>
              <a:rPr lang="en-US" sz="1800" dirty="0" smtClean="0"/>
            </a:br>
            <a:r>
              <a:rPr lang="en-US" sz="1800" dirty="0" smtClean="0"/>
              <a:t>Work the drum part way into the salvage drum and then </a:t>
            </a:r>
            <a:br>
              <a:rPr lang="en-US" sz="1800" dirty="0" smtClean="0"/>
            </a:br>
            <a:r>
              <a:rPr lang="en-US" sz="1800" dirty="0" smtClean="0"/>
              <a:t>roll them both on an angle until the drum is completely </a:t>
            </a:r>
            <a:br>
              <a:rPr lang="en-US" sz="1800" dirty="0" smtClean="0"/>
            </a:br>
            <a:r>
              <a:rPr lang="en-US" sz="1800" dirty="0" smtClean="0"/>
              <a:t>inside. Then turn the salvage drum upright</a:t>
            </a:r>
          </a:p>
          <a:p>
            <a:r>
              <a:rPr lang="en-US" sz="1800" dirty="0" smtClean="0"/>
              <a:t>Place the salvage drum upside down over the other </a:t>
            </a:r>
            <a:br>
              <a:rPr lang="en-US" sz="1800" dirty="0" smtClean="0"/>
            </a:br>
            <a:r>
              <a:rPr lang="en-US" sz="1800" dirty="0" smtClean="0"/>
              <a:t>drum, and then carefully turn them both over </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215</a:t>
            </a:r>
            <a:endParaRPr lang="en-US" dirty="0"/>
          </a:p>
        </p:txBody>
      </p:sp>
      <p:pic>
        <p:nvPicPr>
          <p:cNvPr id="7" name="Picture 6" descr="pg217-1.png"/>
          <p:cNvPicPr>
            <a:picLocks noChangeAspect="1"/>
          </p:cNvPicPr>
          <p:nvPr/>
        </p:nvPicPr>
        <p:blipFill>
          <a:blip r:embed="rId7" cstate="print"/>
          <a:stretch>
            <a:fillRect/>
          </a:stretch>
        </p:blipFill>
        <p:spPr>
          <a:xfrm>
            <a:off x="7086600" y="1663951"/>
            <a:ext cx="1184621" cy="1903706"/>
          </a:xfrm>
          <a:prstGeom prst="rect">
            <a:avLst/>
          </a:prstGeom>
        </p:spPr>
      </p:pic>
      <p:sp>
        <p:nvSpPr>
          <p:cNvPr id="10" name="TextBox 9"/>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1" name="TextBox 10"/>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27529474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Bulking</a:t>
            </a:r>
            <a:endParaRPr lang="en-US" dirty="0"/>
          </a:p>
        </p:txBody>
      </p:sp>
      <p:sp>
        <p:nvSpPr>
          <p:cNvPr id="3" name="Content Placeholder 2"/>
          <p:cNvSpPr>
            <a:spLocks noGrp="1"/>
          </p:cNvSpPr>
          <p:nvPr>
            <p:ph idx="1"/>
            <p:custDataLst>
              <p:tags r:id="rId2"/>
            </p:custDataLst>
          </p:nvPr>
        </p:nvSpPr>
        <p:spPr/>
        <p:txBody>
          <a:bodyPr>
            <a:normAutofit/>
          </a:bodyPr>
          <a:lstStyle/>
          <a:p>
            <a:r>
              <a:rPr lang="en-US" sz="1800" dirty="0" smtClean="0"/>
              <a:t>Bulking means to transfer hazardous waste into a larger (bulk) </a:t>
            </a:r>
            <a:br>
              <a:rPr lang="en-US" sz="1800" dirty="0" smtClean="0"/>
            </a:br>
            <a:r>
              <a:rPr lang="en-US" sz="1800" dirty="0" smtClean="0"/>
              <a:t>container such as a tank in order to transport the waste off site. </a:t>
            </a:r>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215</a:t>
            </a:r>
            <a:endParaRPr lang="en-US" dirty="0"/>
          </a:p>
        </p:txBody>
      </p:sp>
      <p:pic>
        <p:nvPicPr>
          <p:cNvPr id="8" name="Picture 7" descr="intermediate-bulk-container-ibc-235141.jpg"/>
          <p:cNvPicPr>
            <a:picLocks noChangeAspect="1"/>
          </p:cNvPicPr>
          <p:nvPr/>
        </p:nvPicPr>
        <p:blipFill>
          <a:blip r:embed="rId7" cstate="print"/>
          <a:stretch>
            <a:fillRect/>
          </a:stretch>
        </p:blipFill>
        <p:spPr>
          <a:xfrm>
            <a:off x="6477000" y="2052516"/>
            <a:ext cx="1941455" cy="1799082"/>
          </a:xfrm>
          <a:prstGeom prst="rect">
            <a:avLst/>
          </a:prstGeom>
        </p:spPr>
      </p:pic>
      <p:pic>
        <p:nvPicPr>
          <p:cNvPr id="9" name="Picture 8" descr="Preownedbulkboxes.gif"/>
          <p:cNvPicPr>
            <a:picLocks noChangeAspect="1"/>
          </p:cNvPicPr>
          <p:nvPr/>
        </p:nvPicPr>
        <p:blipFill>
          <a:blip r:embed="rId8" cstate="print"/>
          <a:stretch>
            <a:fillRect/>
          </a:stretch>
        </p:blipFill>
        <p:spPr>
          <a:xfrm>
            <a:off x="2168236" y="1891489"/>
            <a:ext cx="3895725" cy="2007078"/>
          </a:xfrm>
          <a:prstGeom prst="rect">
            <a:avLst/>
          </a:prstGeom>
        </p:spPr>
      </p:pic>
      <p:pic>
        <p:nvPicPr>
          <p:cNvPr id="7" name="Picture 6" descr="55_Gallon_Water_Barrel.jpg"/>
          <p:cNvPicPr>
            <a:picLocks noChangeAspect="1"/>
          </p:cNvPicPr>
          <p:nvPr/>
        </p:nvPicPr>
        <p:blipFill>
          <a:blip r:embed="rId9" cstate="print"/>
          <a:stretch>
            <a:fillRect/>
          </a:stretch>
        </p:blipFill>
        <p:spPr>
          <a:xfrm>
            <a:off x="381000" y="2228850"/>
            <a:ext cx="1446415" cy="1446415"/>
          </a:xfrm>
          <a:prstGeom prst="rect">
            <a:avLst/>
          </a:prstGeom>
        </p:spPr>
      </p:pic>
      <p:sp>
        <p:nvSpPr>
          <p:cNvPr id="12" name="TextBox 11"/>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3" name="TextBox 12"/>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41064987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590550"/>
          </a:xfrm>
        </p:spPr>
        <p:txBody>
          <a:bodyPr/>
          <a:lstStyle/>
          <a:p>
            <a:r>
              <a:rPr lang="en-US" dirty="0" smtClean="0"/>
              <a:t>Example Staging Areas</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b="1" dirty="0" smtClean="0">
                <a:solidFill>
                  <a:srgbClr val="C00000"/>
                </a:solidFill>
              </a:rPr>
              <a:t>	Site Safety and Health Plan</a:t>
            </a:r>
            <a:endParaRPr lang="en-US" sz="1800" b="1" dirty="0">
              <a:solidFill>
                <a:srgbClr val="C00000"/>
              </a:solidFill>
            </a:endParaRPr>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215</a:t>
            </a:r>
            <a:endParaRPr lang="en-US" dirty="0"/>
          </a:p>
        </p:txBody>
      </p:sp>
      <p:pic>
        <p:nvPicPr>
          <p:cNvPr id="7" name="Picture 6" descr="pg217-2.jpg"/>
          <p:cNvPicPr>
            <a:picLocks noChangeAspect="1"/>
          </p:cNvPicPr>
          <p:nvPr/>
        </p:nvPicPr>
        <p:blipFill>
          <a:blip r:embed="rId7" cstate="print"/>
          <a:stretch>
            <a:fillRect/>
          </a:stretch>
        </p:blipFill>
        <p:spPr>
          <a:xfrm>
            <a:off x="4495800" y="971550"/>
            <a:ext cx="4037215" cy="2727221"/>
          </a:xfrm>
          <a:prstGeom prst="rect">
            <a:avLst/>
          </a:prstGeom>
        </p:spPr>
      </p:pic>
      <p:sp>
        <p:nvSpPr>
          <p:cNvPr id="10" name="TextBox 9"/>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1" name="TextBox 10"/>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13208741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C00000"/>
                </a:solidFill>
              </a:rPr>
              <a:t>Review Questions for Chapter 12</a:t>
            </a:r>
            <a:endParaRPr lang="en-US" dirty="0"/>
          </a:p>
        </p:txBody>
      </p:sp>
      <p:sp>
        <p:nvSpPr>
          <p:cNvPr id="3" name="Text Placeholder 2"/>
          <p:cNvSpPr>
            <a:spLocks noGrp="1"/>
          </p:cNvSpPr>
          <p:nvPr>
            <p:ph type="body" sz="half" idx="2"/>
            <p:custDataLst>
              <p:tags r:id="rId2"/>
            </p:custDataLst>
          </p:nvPr>
        </p:nvSpPr>
        <p:spPr/>
        <p:txBody>
          <a:bodyPr>
            <a:noAutofit/>
          </a:bodyPr>
          <a:lstStyle/>
          <a:p>
            <a:r>
              <a:rPr lang="en-US" sz="1600" dirty="0" smtClean="0"/>
              <a:t>1. Describe how to inspect a drum or other container.</a:t>
            </a:r>
          </a:p>
          <a:p>
            <a:r>
              <a:rPr lang="en-US" sz="1600" dirty="0" smtClean="0"/>
              <a:t>2. Describe the proper method to open a drum.</a:t>
            </a:r>
          </a:p>
          <a:p>
            <a:r>
              <a:rPr lang="en-US" sz="1600" dirty="0" smtClean="0"/>
              <a:t>3. Describe the proper method to sample a drum.</a:t>
            </a:r>
          </a:p>
          <a:p>
            <a:r>
              <a:rPr lang="en-US" sz="1600" dirty="0" smtClean="0"/>
              <a:t>4. Describe the proper method to place a damaged drum inside of a salvage drum.</a:t>
            </a:r>
          </a:p>
          <a:p>
            <a:r>
              <a:rPr lang="en-US" sz="1600" dirty="0" smtClean="0"/>
              <a:t>5. What is the reason for staging drums.</a:t>
            </a:r>
          </a:p>
          <a:p>
            <a:endParaRPr lang="en-US" sz="1600" dirty="0" smtClean="0"/>
          </a:p>
          <a:p>
            <a:endParaRPr lang="en-US" sz="1600" dirty="0"/>
          </a:p>
        </p:txBody>
      </p:sp>
      <p:sp>
        <p:nvSpPr>
          <p:cNvPr id="4" name="_color1" descr="© INSCALE GmbH, 26.05.2010&#10;http://www.presentationload.com/">
            <a:hlinkClick r:id="" action="ppaction://hlinkshowjump?jump=lastslide"/>
          </p:cNvPr>
          <p:cNvSpPr>
            <a:spLocks noChangeArrowheads="1"/>
          </p:cNvSpPr>
          <p:nvPr>
            <p:custDataLst>
              <p:tags r:id="rId3"/>
            </p:custDataLst>
          </p:nvPr>
        </p:nvSpPr>
        <p:spPr bwMode="gray">
          <a:xfrm>
            <a:off x="8001000" y="4743451"/>
            <a:ext cx="990600" cy="269609"/>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12700">
            <a:solidFill>
              <a:sysClr val="window" lastClr="FFFFFF">
                <a:lumMod val="85000"/>
              </a:sysClr>
            </a:solidFill>
            <a:miter lim="800000"/>
            <a:headEnd/>
            <a:tailEnd/>
          </a:ln>
          <a:effectLst>
            <a:outerShdw blurRad="127000" dist="63500" dir="2700000" algn="tl" rotWithShape="0">
              <a:prstClr val="black">
                <a:alpha val="40000"/>
              </a:prstClr>
            </a:outerShdw>
          </a:effectLst>
        </p:spPr>
        <p:txBody>
          <a:bodyPr lIns="0" tIns="0" rIns="0" bIns="0" anchor="ctr"/>
          <a:lstStyle/>
          <a:p>
            <a:pPr algn="ctr" defTabSz="765615" eaLnBrk="0" hangingPunct="0">
              <a:defRPr/>
            </a:pPr>
            <a:r>
              <a:rPr lang="en-US" sz="1000" kern="0" noProof="1" smtClean="0">
                <a:solidFill>
                  <a:srgbClr val="002060"/>
                </a:solidFill>
                <a:latin typeface="Arial Black" pitchFamily="34" charset="0"/>
                <a:cs typeface="Arial" pitchFamily="34" charset="0"/>
              </a:rPr>
              <a:t>MAIN MENU</a:t>
            </a:r>
            <a:endParaRPr lang="en-US" sz="1000" kern="0" noProof="1">
              <a:solidFill>
                <a:srgbClr val="002060"/>
              </a:solidFill>
              <a:latin typeface="Arial Black" pitchFamily="34" charset="0"/>
              <a:cs typeface="Arial" pitchFamily="34" charset="0"/>
            </a:endParaRPr>
          </a:p>
        </p:txBody>
      </p:sp>
    </p:spTree>
    <p:extLst>
      <p:ext uri="{BB962C8B-B14F-4D97-AF65-F5344CB8AC3E}">
        <p14:creationId xmlns:p14="http://schemas.microsoft.com/office/powerpoint/2010/main" val="18062366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4438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1885950"/>
            <a:ext cx="8229600" cy="3028950"/>
          </a:xfrm>
        </p:spPr>
        <p:txBody>
          <a:bodyPr>
            <a:noAutofit/>
          </a:bodyPr>
          <a:lstStyle/>
          <a:p>
            <a:pPr algn="l"/>
            <a:r>
              <a:rPr lang="en-US" sz="1600" b="1" dirty="0" smtClean="0">
                <a:solidFill>
                  <a:srgbClr val="C00000"/>
                </a:solidFill>
              </a:rPr>
              <a:t>Learning objectives</a:t>
            </a:r>
            <a:r>
              <a:rPr lang="en-US" sz="1600" dirty="0" smtClean="0"/>
              <a:t/>
            </a:r>
            <a:br>
              <a:rPr lang="en-US" sz="1600" dirty="0" smtClean="0"/>
            </a:br>
            <a:r>
              <a:rPr lang="en-US" sz="1600" dirty="0" smtClean="0"/>
              <a:t> </a:t>
            </a:r>
            <a:br>
              <a:rPr lang="en-US" sz="1600" dirty="0" smtClean="0"/>
            </a:br>
            <a:r>
              <a:rPr lang="en-US" sz="1600" dirty="0" smtClean="0"/>
              <a:t>This chapter discusses how to safely handle drums and other containers of hazardous waste and hazardous materials.</a:t>
            </a:r>
            <a:br>
              <a:rPr lang="en-US" sz="1600" dirty="0" smtClean="0"/>
            </a:br>
            <a:r>
              <a:rPr lang="en-US" sz="1600" dirty="0" smtClean="0"/>
              <a:t> </a:t>
            </a:r>
            <a:br>
              <a:rPr lang="en-US" sz="1600" dirty="0" smtClean="0"/>
            </a:br>
            <a:r>
              <a:rPr lang="en-US" sz="1600" dirty="0" smtClean="0"/>
              <a:t>After completing this chapter, you will be able to demonstrate your ability to:</a:t>
            </a:r>
            <a:br>
              <a:rPr lang="en-US" sz="1600" dirty="0" smtClean="0"/>
            </a:br>
            <a:r>
              <a:rPr lang="en-US" sz="1600" dirty="0" smtClean="0"/>
              <a:t> </a:t>
            </a:r>
            <a:br>
              <a:rPr lang="en-US" sz="1600" dirty="0" smtClean="0"/>
            </a:br>
            <a:r>
              <a:rPr lang="en-US" sz="1600" dirty="0" smtClean="0"/>
              <a:t>1. </a:t>
            </a:r>
            <a:r>
              <a:rPr lang="en-US" sz="1600" b="1" dirty="0" smtClean="0">
                <a:solidFill>
                  <a:srgbClr val="C00000"/>
                </a:solidFill>
              </a:rPr>
              <a:t>IDENTIFY</a:t>
            </a:r>
            <a:r>
              <a:rPr lang="en-US" sz="1600" dirty="0" smtClean="0"/>
              <a:t> the proper method to inspect a drum before handling.</a:t>
            </a:r>
            <a:br>
              <a:rPr lang="en-US" sz="1600" dirty="0" smtClean="0"/>
            </a:br>
            <a:r>
              <a:rPr lang="en-US" sz="1600" dirty="0" smtClean="0"/>
              <a:t> </a:t>
            </a:r>
            <a:br>
              <a:rPr lang="en-US" sz="1600" dirty="0" smtClean="0"/>
            </a:br>
            <a:r>
              <a:rPr lang="en-US" sz="1600" dirty="0" smtClean="0"/>
              <a:t>2. </a:t>
            </a:r>
            <a:r>
              <a:rPr lang="en-US" sz="1600" b="1" dirty="0" smtClean="0">
                <a:solidFill>
                  <a:srgbClr val="C00000"/>
                </a:solidFill>
              </a:rPr>
              <a:t>IDENTIFY</a:t>
            </a:r>
            <a:r>
              <a:rPr lang="en-US" sz="1600" dirty="0" smtClean="0"/>
              <a:t> the proper method to open a drum. </a:t>
            </a:r>
            <a:br>
              <a:rPr lang="en-US" sz="1600" dirty="0" smtClean="0"/>
            </a:br>
            <a:r>
              <a:rPr lang="en-US" sz="1600" dirty="0" smtClean="0"/>
              <a:t> </a:t>
            </a:r>
            <a:br>
              <a:rPr lang="en-US" sz="1600" dirty="0" smtClean="0"/>
            </a:br>
            <a:r>
              <a:rPr lang="en-US" sz="1600" dirty="0" smtClean="0"/>
              <a:t>3. </a:t>
            </a:r>
            <a:r>
              <a:rPr lang="en-US" sz="1600" b="1" dirty="0" smtClean="0">
                <a:solidFill>
                  <a:srgbClr val="C00000"/>
                </a:solidFill>
              </a:rPr>
              <a:t>IDENTIFY</a:t>
            </a:r>
            <a:r>
              <a:rPr lang="en-US" sz="1600" dirty="0" smtClean="0"/>
              <a:t> the proper method to take a sample from a drum.</a:t>
            </a:r>
            <a:br>
              <a:rPr lang="en-US" sz="1600" dirty="0" smtClean="0"/>
            </a:br>
            <a:r>
              <a:rPr lang="en-US" sz="1600" dirty="0" smtClean="0"/>
              <a:t> </a:t>
            </a:r>
            <a:br>
              <a:rPr lang="en-US" sz="1600" dirty="0" smtClean="0"/>
            </a:br>
            <a:r>
              <a:rPr lang="en-US" sz="1600" dirty="0" smtClean="0"/>
              <a:t> </a:t>
            </a:r>
            <a:br>
              <a:rPr lang="en-US" sz="1600" dirty="0" smtClean="0"/>
            </a:br>
            <a:endParaRPr lang="en-US" sz="1600" dirty="0"/>
          </a:p>
        </p:txBody>
      </p:sp>
    </p:spTree>
    <p:extLst>
      <p:ext uri="{BB962C8B-B14F-4D97-AF65-F5344CB8AC3E}">
        <p14:creationId xmlns:p14="http://schemas.microsoft.com/office/powerpoint/2010/main" val="6053767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85750"/>
            <a:ext cx="8229600" cy="4629150"/>
          </a:xfrm>
        </p:spPr>
        <p:txBody>
          <a:bodyPr>
            <a:noAutofit/>
          </a:bodyPr>
          <a:lstStyle/>
          <a:p>
            <a:pPr algn="l"/>
            <a:r>
              <a:rPr lang="en-US" sz="1600" dirty="0" smtClean="0"/>
              <a:t> </a:t>
            </a:r>
            <a:br>
              <a:rPr lang="en-US" sz="1600" dirty="0" smtClean="0"/>
            </a:br>
            <a:r>
              <a:rPr lang="en-US" sz="1600" dirty="0" smtClean="0"/>
              <a:t>4. </a:t>
            </a:r>
            <a:r>
              <a:rPr lang="en-US" sz="1600" b="1" dirty="0" smtClean="0">
                <a:solidFill>
                  <a:srgbClr val="C00000"/>
                </a:solidFill>
              </a:rPr>
              <a:t>IDENTIFY</a:t>
            </a:r>
            <a:r>
              <a:rPr lang="en-US" sz="1600" dirty="0" smtClean="0"/>
              <a:t> the proper method for using a salvage drum.</a:t>
            </a:r>
            <a:br>
              <a:rPr lang="en-US" sz="1600" dirty="0" smtClean="0"/>
            </a:br>
            <a:r>
              <a:rPr lang="en-US" sz="1600" dirty="0" smtClean="0"/>
              <a:t> </a:t>
            </a:r>
            <a:br>
              <a:rPr lang="en-US" sz="1600" dirty="0" smtClean="0"/>
            </a:br>
            <a:r>
              <a:rPr lang="en-US" sz="1600" dirty="0" smtClean="0"/>
              <a:t>5. </a:t>
            </a:r>
            <a:r>
              <a:rPr lang="en-US" sz="1600" b="1" dirty="0" smtClean="0">
                <a:solidFill>
                  <a:srgbClr val="C00000"/>
                </a:solidFill>
              </a:rPr>
              <a:t>IDENTIFY</a:t>
            </a:r>
            <a:r>
              <a:rPr lang="en-US" sz="1600" dirty="0" smtClean="0"/>
              <a:t> the purpose of staging drums.</a:t>
            </a:r>
            <a:br>
              <a:rPr lang="en-US" sz="1600" dirty="0" smtClean="0"/>
            </a:br>
            <a:r>
              <a:rPr lang="en-US" sz="1600" dirty="0" smtClean="0"/>
              <a:t> </a:t>
            </a:r>
            <a:br>
              <a:rPr lang="en-US" sz="1600" dirty="0" smtClean="0"/>
            </a:br>
            <a:r>
              <a:rPr lang="en-US" sz="1600" dirty="0" smtClean="0"/>
              <a:t>6. </a:t>
            </a:r>
            <a:r>
              <a:rPr lang="en-US" sz="1600" b="1" dirty="0" smtClean="0">
                <a:solidFill>
                  <a:srgbClr val="C00000"/>
                </a:solidFill>
              </a:rPr>
              <a:t>IDENTIFY</a:t>
            </a:r>
            <a:r>
              <a:rPr lang="en-US" sz="1600" dirty="0" smtClean="0"/>
              <a:t> safe work practices to minimize risks presented by handling materials on a</a:t>
            </a:r>
            <a:br>
              <a:rPr lang="en-US" sz="1600" dirty="0" smtClean="0"/>
            </a:br>
            <a:r>
              <a:rPr lang="en-US" sz="1600" dirty="0" smtClean="0"/>
              <a:t>    hazardous waste site.</a:t>
            </a:r>
            <a:br>
              <a:rPr lang="en-US" sz="1600" dirty="0" smtClean="0"/>
            </a:br>
            <a:endParaRPr lang="en-US" sz="1600" dirty="0"/>
          </a:p>
        </p:txBody>
      </p:sp>
    </p:spTree>
    <p:extLst>
      <p:ext uri="{BB962C8B-B14F-4D97-AF65-F5344CB8AC3E}">
        <p14:creationId xmlns:p14="http://schemas.microsoft.com/office/powerpoint/2010/main" val="3495394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90550"/>
          </a:xfrm>
        </p:spPr>
        <p:txBody>
          <a:bodyPr/>
          <a:lstStyle/>
          <a:p>
            <a:r>
              <a:rPr lang="en-US" dirty="0" smtClean="0"/>
              <a:t>Safe Work Practices: Materials Handling</a:t>
            </a:r>
            <a:endParaRPr lang="en-US" sz="1400" dirty="0">
              <a:latin typeface="Arial" pitchFamily="34" charset="0"/>
              <a:cs typeface="Arial" pitchFamily="34" charset="0"/>
            </a:endParaRPr>
          </a:p>
        </p:txBody>
      </p:sp>
      <p:sp>
        <p:nvSpPr>
          <p:cNvPr id="3" name="Content Placeholder 2"/>
          <p:cNvSpPr>
            <a:spLocks noGrp="1"/>
          </p:cNvSpPr>
          <p:nvPr>
            <p:ph idx="1"/>
            <p:custDataLst>
              <p:tags r:id="rId2"/>
            </p:custDataLst>
          </p:nvPr>
        </p:nvSpPr>
        <p:spPr>
          <a:xfrm>
            <a:off x="152400" y="857254"/>
            <a:ext cx="8839200" cy="3314696"/>
          </a:xfrm>
        </p:spPr>
        <p:txBody>
          <a:bodyPr>
            <a:noAutofit/>
          </a:bodyPr>
          <a:lstStyle/>
          <a:p>
            <a:pPr>
              <a:buNone/>
            </a:pPr>
            <a:r>
              <a:rPr lang="en-US" sz="1800" b="1" dirty="0" smtClean="0">
                <a:solidFill>
                  <a:srgbClr val="C00000"/>
                </a:solidFill>
              </a:rPr>
              <a:t>	Proper safe work practices are essential to prevent </a:t>
            </a:r>
            <a:br>
              <a:rPr lang="en-US" sz="1800" b="1" dirty="0" smtClean="0">
                <a:solidFill>
                  <a:srgbClr val="C00000"/>
                </a:solidFill>
              </a:rPr>
            </a:br>
            <a:r>
              <a:rPr lang="en-US" sz="1800" b="1" dirty="0" smtClean="0">
                <a:solidFill>
                  <a:srgbClr val="C00000"/>
                </a:solidFill>
              </a:rPr>
              <a:t>accidents when handling drums and other containers</a:t>
            </a:r>
            <a:br>
              <a:rPr lang="en-US" sz="1800" b="1" dirty="0" smtClean="0">
                <a:solidFill>
                  <a:srgbClr val="C00000"/>
                </a:solidFill>
              </a:rPr>
            </a:br>
            <a:endParaRPr lang="en-US" sz="1800" b="1" dirty="0" smtClean="0">
              <a:solidFill>
                <a:srgbClr val="C00000"/>
              </a:solidFill>
            </a:endParaRPr>
          </a:p>
          <a:p>
            <a:r>
              <a:rPr lang="en-US" sz="1800" dirty="0" smtClean="0"/>
              <a:t>Bottles</a:t>
            </a:r>
          </a:p>
          <a:p>
            <a:r>
              <a:rPr lang="en-US" sz="1800" dirty="0" smtClean="0"/>
              <a:t>Bags</a:t>
            </a:r>
          </a:p>
          <a:p>
            <a:r>
              <a:rPr lang="en-US" sz="1800" dirty="0" smtClean="0"/>
              <a:t>Cylinders</a:t>
            </a:r>
          </a:p>
          <a:p>
            <a:r>
              <a:rPr lang="en-US" sz="1800" dirty="0" smtClean="0"/>
              <a:t>Tanks</a:t>
            </a:r>
          </a:p>
          <a:p>
            <a:r>
              <a:rPr lang="en-US" sz="1800" dirty="0" smtClean="0"/>
              <a:t>Cans</a:t>
            </a:r>
          </a:p>
          <a:p>
            <a:r>
              <a:rPr lang="en-US" sz="1800" dirty="0" smtClean="0"/>
              <a:t>Drums</a:t>
            </a:r>
          </a:p>
          <a:p>
            <a:pPr marL="0" indent="0">
              <a:buNone/>
            </a:pPr>
            <a:r>
              <a:rPr lang="en-US" sz="1800" dirty="0" smtClean="0"/>
              <a:t/>
            </a:r>
            <a:br>
              <a:rPr lang="en-US" sz="1800" dirty="0" smtClean="0"/>
            </a:br>
            <a:r>
              <a:rPr lang="en-US" sz="1800" dirty="0" smtClean="0">
                <a:solidFill>
                  <a:srgbClr val="C00000"/>
                </a:solidFill>
              </a:rPr>
              <a:t>29 </a:t>
            </a:r>
            <a:r>
              <a:rPr lang="en-US" sz="1800" dirty="0">
                <a:solidFill>
                  <a:srgbClr val="C00000"/>
                </a:solidFill>
              </a:rPr>
              <a:t>CFR 1910.120 (e) (2) (iv)</a:t>
            </a:r>
            <a:br>
              <a:rPr lang="en-US" sz="1800" dirty="0">
                <a:solidFill>
                  <a:srgbClr val="C00000"/>
                </a:solidFill>
              </a:rPr>
            </a:br>
            <a:endParaRPr lang="en-US" sz="1800" dirty="0">
              <a:solidFill>
                <a:srgbClr val="C00000"/>
              </a:solidFill>
            </a:endParaRPr>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211</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34388174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71500"/>
          </a:xfrm>
        </p:spPr>
        <p:txBody>
          <a:bodyPr/>
          <a:lstStyle/>
          <a:p>
            <a:r>
              <a:rPr lang="en-US" dirty="0" smtClean="0"/>
              <a:t/>
            </a:r>
            <a:br>
              <a:rPr lang="en-US" dirty="0" smtClean="0"/>
            </a:br>
            <a:r>
              <a:rPr lang="en-US" dirty="0" smtClean="0"/>
              <a:t>Safe </a:t>
            </a:r>
            <a:r>
              <a:rPr lang="en-US" dirty="0"/>
              <a:t>Work Practices: Materials </a:t>
            </a:r>
            <a:r>
              <a:rPr lang="en-US" dirty="0" smtClean="0"/>
              <a:t>Handling</a:t>
            </a:r>
            <a:r>
              <a:rPr lang="en-US" sz="1400" dirty="0">
                <a:latin typeface="Arial" pitchFamily="34" charset="0"/>
                <a:cs typeface="Arial" pitchFamily="34" charset="0"/>
              </a:rPr>
              <a:t/>
            </a:r>
            <a:br>
              <a:rPr lang="en-US" sz="1400" dirty="0">
                <a:latin typeface="Arial" pitchFamily="34" charset="0"/>
                <a:cs typeface="Arial" pitchFamily="34" charset="0"/>
              </a:rPr>
            </a:br>
            <a:endParaRPr lang="en-US" dirty="0"/>
          </a:p>
        </p:txBody>
      </p:sp>
      <p:sp>
        <p:nvSpPr>
          <p:cNvPr id="3" name="Content Placeholder 2"/>
          <p:cNvSpPr>
            <a:spLocks noGrp="1"/>
          </p:cNvSpPr>
          <p:nvPr>
            <p:ph idx="1"/>
            <p:custDataLst>
              <p:tags r:id="rId2"/>
            </p:custDataLst>
          </p:nvPr>
        </p:nvSpPr>
        <p:spPr>
          <a:xfrm>
            <a:off x="152400" y="857254"/>
            <a:ext cx="8839200" cy="2857496"/>
          </a:xfrm>
        </p:spPr>
        <p:txBody>
          <a:bodyPr>
            <a:normAutofit/>
          </a:bodyPr>
          <a:lstStyle/>
          <a:p>
            <a:pPr>
              <a:buNone/>
            </a:pPr>
            <a:r>
              <a:rPr lang="en-US" sz="1800" b="1" dirty="0" smtClean="0">
                <a:solidFill>
                  <a:srgbClr val="C00000"/>
                </a:solidFill>
              </a:rPr>
              <a:t>	Cleaning up a hazardous waste site often involves</a:t>
            </a:r>
            <a:br>
              <a:rPr lang="en-US" sz="1800" b="1" dirty="0" smtClean="0">
                <a:solidFill>
                  <a:srgbClr val="C00000"/>
                </a:solidFill>
              </a:rPr>
            </a:br>
            <a:endParaRPr lang="en-US" sz="1800" b="1" dirty="0" smtClean="0">
              <a:solidFill>
                <a:srgbClr val="C00000"/>
              </a:solidFill>
            </a:endParaRPr>
          </a:p>
          <a:p>
            <a:r>
              <a:rPr lang="en-US" sz="1800" dirty="0" smtClean="0"/>
              <a:t>Finding drums</a:t>
            </a:r>
          </a:p>
          <a:p>
            <a:r>
              <a:rPr lang="en-US" sz="1800" dirty="0" smtClean="0"/>
              <a:t>Assessing their condition</a:t>
            </a:r>
          </a:p>
          <a:p>
            <a:r>
              <a:rPr lang="en-US" sz="1800" dirty="0" smtClean="0"/>
              <a:t>Identifying their contents</a:t>
            </a:r>
          </a:p>
          <a:p>
            <a:r>
              <a:rPr lang="en-US" sz="1800" dirty="0" smtClean="0"/>
              <a:t>Organizing (staging) them for shipment and disposal</a:t>
            </a:r>
          </a:p>
          <a:p>
            <a:endParaRPr lang="en-US" sz="1800" dirty="0" smtClean="0"/>
          </a:p>
          <a:p>
            <a:pPr marL="0" indent="0">
              <a:buNone/>
            </a:pPr>
            <a:r>
              <a:rPr lang="en-US" sz="1800" dirty="0" smtClean="0">
                <a:solidFill>
                  <a:srgbClr val="C00000"/>
                </a:solidFill>
              </a:rPr>
              <a:t>29 </a:t>
            </a:r>
            <a:r>
              <a:rPr lang="en-US" sz="1800" dirty="0">
                <a:solidFill>
                  <a:srgbClr val="C00000"/>
                </a:solidFill>
              </a:rPr>
              <a:t>CFR 1910.120 (e) (2) (iv)</a:t>
            </a:r>
            <a:endParaRPr lang="en-US" sz="1800" dirty="0" smtClean="0">
              <a:solidFill>
                <a:srgbClr val="C00000"/>
              </a:solidFill>
            </a:endParaRPr>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211</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17554850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71500"/>
          </a:xfrm>
        </p:spPr>
        <p:txBody>
          <a:bodyPr/>
          <a:lstStyle/>
          <a:p>
            <a:r>
              <a:rPr lang="en-US" dirty="0"/>
              <a:t>Safe Work Practices: Materials </a:t>
            </a:r>
            <a:r>
              <a:rPr lang="en-US" dirty="0" smtClean="0"/>
              <a:t>Handling</a:t>
            </a:r>
            <a:endParaRPr lang="en-US" dirty="0"/>
          </a:p>
        </p:txBody>
      </p:sp>
      <p:sp>
        <p:nvSpPr>
          <p:cNvPr id="3" name="Content Placeholder 2"/>
          <p:cNvSpPr>
            <a:spLocks noGrp="1"/>
          </p:cNvSpPr>
          <p:nvPr>
            <p:ph idx="1"/>
            <p:custDataLst>
              <p:tags r:id="rId2"/>
            </p:custDataLst>
          </p:nvPr>
        </p:nvSpPr>
        <p:spPr>
          <a:xfrm>
            <a:off x="152400" y="857254"/>
            <a:ext cx="8839200" cy="2971796"/>
          </a:xfrm>
        </p:spPr>
        <p:txBody>
          <a:bodyPr>
            <a:normAutofit/>
          </a:bodyPr>
          <a:lstStyle/>
          <a:p>
            <a:pPr>
              <a:buNone/>
            </a:pPr>
            <a:r>
              <a:rPr lang="en-US" sz="1800" b="1" dirty="0" smtClean="0">
                <a:solidFill>
                  <a:srgbClr val="C00000"/>
                </a:solidFill>
              </a:rPr>
              <a:t>	Accidents </a:t>
            </a:r>
            <a:r>
              <a:rPr lang="en-US" sz="1800" b="1" dirty="0">
                <a:solidFill>
                  <a:srgbClr val="C00000"/>
                </a:solidFill>
              </a:rPr>
              <a:t>can occur when handling drums and other </a:t>
            </a:r>
            <a:r>
              <a:rPr lang="en-US" sz="1800" b="1" dirty="0" smtClean="0">
                <a:solidFill>
                  <a:srgbClr val="C00000"/>
                </a:solidFill>
              </a:rPr>
              <a:t>containers</a:t>
            </a:r>
            <a:br>
              <a:rPr lang="en-US" sz="1800" b="1" dirty="0" smtClean="0">
                <a:solidFill>
                  <a:srgbClr val="C00000"/>
                </a:solidFill>
              </a:rPr>
            </a:br>
            <a:endParaRPr lang="en-US" sz="1800" b="1" dirty="0">
              <a:solidFill>
                <a:srgbClr val="C00000"/>
              </a:solidFill>
            </a:endParaRPr>
          </a:p>
          <a:p>
            <a:r>
              <a:rPr lang="en-US" sz="1800" dirty="0"/>
              <a:t>Fire</a:t>
            </a:r>
          </a:p>
          <a:p>
            <a:r>
              <a:rPr lang="en-US" sz="1800" dirty="0"/>
              <a:t>Explosion</a:t>
            </a:r>
          </a:p>
          <a:p>
            <a:r>
              <a:rPr lang="en-US" sz="1800" dirty="0"/>
              <a:t>Chemical reaction</a:t>
            </a:r>
          </a:p>
          <a:p>
            <a:r>
              <a:rPr lang="en-US" sz="1800" dirty="0"/>
              <a:t>Release of hazardous </a:t>
            </a:r>
            <a:r>
              <a:rPr lang="en-US" sz="1800" dirty="0" smtClean="0"/>
              <a:t>substances</a:t>
            </a:r>
          </a:p>
          <a:p>
            <a:endParaRPr lang="en-US" sz="1800" dirty="0" smtClean="0"/>
          </a:p>
          <a:p>
            <a:pPr marL="0" indent="0">
              <a:buNone/>
            </a:pPr>
            <a:r>
              <a:rPr lang="en-US" sz="1800" dirty="0">
                <a:solidFill>
                  <a:srgbClr val="C00000"/>
                </a:solidFill>
              </a:rPr>
              <a:t>29 CFR 1910.120 (e) (2) (iv)</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211</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pic>
        <p:nvPicPr>
          <p:cNvPr id="103428" name="Picture 4" descr="http://advancedchemicalcompany.com/wp-content/uploads/2012/08/advchem_hazwas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262272"/>
            <a:ext cx="2535299" cy="201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020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Visual Inspection</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Before sampling, moving or otherwise handling a drum or other container, perform a visual inspection:</a:t>
            </a:r>
            <a:br>
              <a:rPr lang="en-US" sz="1800" b="1" dirty="0" smtClean="0">
                <a:solidFill>
                  <a:srgbClr val="C00000"/>
                </a:solidFill>
              </a:rPr>
            </a:br>
            <a:endParaRPr lang="en-US" sz="1800" b="1" dirty="0" smtClean="0">
              <a:solidFill>
                <a:srgbClr val="C00000"/>
              </a:solidFill>
            </a:endParaRPr>
          </a:p>
          <a:p>
            <a:r>
              <a:rPr lang="en-US" sz="1800" dirty="0" smtClean="0"/>
              <a:t>Look for labels that might identify the contents </a:t>
            </a:r>
          </a:p>
          <a:p>
            <a:r>
              <a:rPr lang="en-US" sz="1800" dirty="0" smtClean="0"/>
              <a:t>Look for deterioration, corrosion, or leaks </a:t>
            </a:r>
          </a:p>
          <a:p>
            <a:r>
              <a:rPr lang="en-US" sz="1800" dirty="0" smtClean="0"/>
              <a:t>Look for signs that the container is under pressure. Is it swelled or bulging? Attempting to open or move a pressurized drum could cause serious exposure and possibly an explosion </a:t>
            </a:r>
          </a:p>
          <a:p>
            <a:r>
              <a:rPr lang="en-US" sz="1800" dirty="0" smtClean="0"/>
              <a:t>How does it open? Note what type of head and bungs (plugs) a drum has </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211</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26903718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71500"/>
          </a:xfrm>
        </p:spPr>
        <p:txBody>
          <a:bodyPr/>
          <a:lstStyle/>
          <a:p>
            <a:r>
              <a:rPr lang="en-US" dirty="0" smtClean="0"/>
              <a:t/>
            </a:r>
            <a:br>
              <a:rPr lang="en-US" dirty="0" smtClean="0"/>
            </a:br>
            <a:r>
              <a:rPr lang="en-US" dirty="0" smtClean="0"/>
              <a:t>Environmental Monitoring</a:t>
            </a:r>
            <a:br>
              <a:rPr lang="en-US" dirty="0" smtClean="0"/>
            </a:br>
            <a:endParaRPr lang="en-US" dirty="0"/>
          </a:p>
        </p:txBody>
      </p:sp>
      <p:sp>
        <p:nvSpPr>
          <p:cNvPr id="3" name="Content Placeholder 2"/>
          <p:cNvSpPr>
            <a:spLocks noGrp="1"/>
          </p:cNvSpPr>
          <p:nvPr>
            <p:ph idx="1"/>
            <p:custDataLst>
              <p:tags r:id="rId2"/>
            </p:custDataLst>
          </p:nvPr>
        </p:nvSpPr>
        <p:spPr>
          <a:xfrm>
            <a:off x="152400" y="857254"/>
            <a:ext cx="8839200" cy="3028946"/>
          </a:xfrm>
        </p:spPr>
        <p:txBody>
          <a:bodyPr>
            <a:normAutofit/>
          </a:bodyPr>
          <a:lstStyle/>
          <a:p>
            <a:r>
              <a:rPr lang="en-US" sz="1800" dirty="0" smtClean="0"/>
              <a:t>The Site Safety and Health Plan may require air monitoring near drums </a:t>
            </a:r>
          </a:p>
          <a:p>
            <a:r>
              <a:rPr lang="en-US" sz="1800" dirty="0" smtClean="0"/>
              <a:t>The presence of contaminants can indicate that chemicals are escaping </a:t>
            </a:r>
          </a:p>
          <a:p>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212</a:t>
            </a:r>
            <a:endParaRPr lang="en-US" dirty="0"/>
          </a:p>
        </p:txBody>
      </p:sp>
      <p:sp>
        <p:nvSpPr>
          <p:cNvPr id="9" name="TextBox 8"/>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0" name="TextBox 9"/>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11046334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0"/>
            <a:ext cx="8991600" cy="628650"/>
          </a:xfrm>
        </p:spPr>
        <p:txBody>
          <a:bodyPr/>
          <a:lstStyle/>
          <a:p>
            <a:r>
              <a:rPr lang="en-US" dirty="0" smtClean="0"/>
              <a:t>Opening Drums</a:t>
            </a:r>
            <a:endParaRPr lang="en-US" dirty="0"/>
          </a:p>
        </p:txBody>
      </p:sp>
      <p:sp>
        <p:nvSpPr>
          <p:cNvPr id="3" name="Content Placeholder 2"/>
          <p:cNvSpPr>
            <a:spLocks noGrp="1"/>
          </p:cNvSpPr>
          <p:nvPr>
            <p:ph idx="1"/>
            <p:custDataLst>
              <p:tags r:id="rId2"/>
            </p:custDataLst>
          </p:nvPr>
        </p:nvSpPr>
        <p:spPr/>
        <p:txBody>
          <a:bodyPr>
            <a:normAutofit/>
          </a:bodyPr>
          <a:lstStyle/>
          <a:p>
            <a:pPr>
              <a:buNone/>
            </a:pPr>
            <a:r>
              <a:rPr lang="en-US" sz="1800" dirty="0" smtClean="0"/>
              <a:t>	</a:t>
            </a:r>
            <a:r>
              <a:rPr lang="en-US" sz="1800" b="1" dirty="0" smtClean="0">
                <a:solidFill>
                  <a:srgbClr val="C00000"/>
                </a:solidFill>
              </a:rPr>
              <a:t>It can be very dangerous to open a drum, especially </a:t>
            </a:r>
            <a:br>
              <a:rPr lang="en-US" sz="1800" b="1" dirty="0" smtClean="0">
                <a:solidFill>
                  <a:srgbClr val="C00000"/>
                </a:solidFill>
              </a:rPr>
            </a:br>
            <a:r>
              <a:rPr lang="en-US" sz="1800" b="1" dirty="0" smtClean="0">
                <a:solidFill>
                  <a:srgbClr val="C00000"/>
                </a:solidFill>
              </a:rPr>
              <a:t>if you don’t know for certain what it contains. </a:t>
            </a:r>
            <a:br>
              <a:rPr lang="en-US" sz="1800" b="1" dirty="0" smtClean="0">
                <a:solidFill>
                  <a:srgbClr val="C00000"/>
                </a:solidFill>
              </a:rPr>
            </a:br>
            <a:endParaRPr lang="en-US" sz="1800" b="1" dirty="0" smtClean="0">
              <a:solidFill>
                <a:srgbClr val="C00000"/>
              </a:solidFill>
            </a:endParaRPr>
          </a:p>
          <a:p>
            <a:r>
              <a:rPr lang="en-US" sz="1800" dirty="0" smtClean="0"/>
              <a:t>Use a face shield, protective clothing </a:t>
            </a:r>
            <a:br>
              <a:rPr lang="en-US" sz="1800" dirty="0" smtClean="0"/>
            </a:br>
            <a:r>
              <a:rPr lang="en-US" sz="1800" dirty="0" smtClean="0"/>
              <a:t>and a respirator if required by the </a:t>
            </a:r>
            <a:br>
              <a:rPr lang="en-US" sz="1800" dirty="0" smtClean="0"/>
            </a:br>
            <a:r>
              <a:rPr lang="en-US" sz="1800" dirty="0" smtClean="0"/>
              <a:t>Site Safety and Health Plan</a:t>
            </a:r>
          </a:p>
          <a:p>
            <a:r>
              <a:rPr lang="en-US" sz="1800" dirty="0" smtClean="0"/>
              <a:t>Use the buddy system </a:t>
            </a:r>
          </a:p>
          <a:p>
            <a:r>
              <a:rPr lang="en-US" sz="1800" dirty="0" smtClean="0"/>
              <a:t>Do a visual inspection</a:t>
            </a:r>
            <a:endParaRPr lang="en-US" sz="1800" dirty="0"/>
          </a:p>
        </p:txBody>
      </p:sp>
      <p:sp>
        <p:nvSpPr>
          <p:cNvPr id="4" name="Text Placeholder 3"/>
          <p:cNvSpPr>
            <a:spLocks noGrp="1"/>
          </p:cNvSpPr>
          <p:nvPr>
            <p:ph type="body" sz="half" idx="11"/>
            <p:custDataLst>
              <p:tags r:id="rId3"/>
            </p:custDataLst>
          </p:nvPr>
        </p:nvSpPr>
        <p:spPr/>
        <p:txBody>
          <a:bodyPr>
            <a:normAutofit fontScale="85000" lnSpcReduction="20000"/>
          </a:bodyPr>
          <a:lstStyle/>
          <a:p>
            <a:r>
              <a:rPr lang="en-US" dirty="0" smtClean="0"/>
              <a:t>212</a:t>
            </a:r>
            <a:endParaRPr lang="en-US" dirty="0"/>
          </a:p>
        </p:txBody>
      </p:sp>
      <p:pic>
        <p:nvPicPr>
          <p:cNvPr id="7" name="Picture 6" descr="pg214-1.png"/>
          <p:cNvPicPr>
            <a:picLocks noChangeAspect="1"/>
          </p:cNvPicPr>
          <p:nvPr/>
        </p:nvPicPr>
        <p:blipFill>
          <a:blip r:embed="rId7" cstate="print"/>
          <a:stretch>
            <a:fillRect/>
          </a:stretch>
        </p:blipFill>
        <p:spPr>
          <a:xfrm>
            <a:off x="5486400" y="1733550"/>
            <a:ext cx="2501025" cy="1820165"/>
          </a:xfrm>
          <a:prstGeom prst="rect">
            <a:avLst/>
          </a:prstGeom>
        </p:spPr>
      </p:pic>
      <p:sp>
        <p:nvSpPr>
          <p:cNvPr id="10" name="TextBox 9"/>
          <p:cNvSpPr txBox="1"/>
          <p:nvPr>
            <p:custDataLst>
              <p:tags r:id="rId4"/>
            </p:custDataLst>
          </p:nvPr>
        </p:nvSpPr>
        <p:spPr>
          <a:xfrm>
            <a:off x="2133600" y="4653984"/>
            <a:ext cx="1905000" cy="276999"/>
          </a:xfrm>
          <a:prstGeom prst="rect">
            <a:avLst/>
          </a:prstGeom>
          <a:noFill/>
        </p:spPr>
        <p:txBody>
          <a:bodyPr wrap="square" rtlCol="0">
            <a:spAutoFit/>
          </a:bodyPr>
          <a:lstStyle/>
          <a:p>
            <a:r>
              <a:rPr lang="en-US" sz="1200" dirty="0">
                <a:solidFill>
                  <a:schemeClr val="bg1"/>
                </a:solidFill>
                <a:latin typeface="Arial Black" pitchFamily="34" charset="0"/>
              </a:rPr>
              <a:t>Safe Work Practices</a:t>
            </a:r>
            <a:endParaRPr lang="en-US" sz="1200" b="1" dirty="0">
              <a:solidFill>
                <a:schemeClr val="bg1"/>
              </a:solidFill>
              <a:latin typeface="Arial Black" pitchFamily="34" charset="0"/>
              <a:cs typeface="Arial" pitchFamily="34" charset="0"/>
            </a:endParaRPr>
          </a:p>
        </p:txBody>
      </p:sp>
      <p:sp>
        <p:nvSpPr>
          <p:cNvPr id="11" name="TextBox 10"/>
          <p:cNvSpPr txBox="1"/>
          <p:nvPr>
            <p:custDataLst>
              <p:tags r:id="rId5"/>
            </p:custDataLst>
          </p:nvPr>
        </p:nvSpPr>
        <p:spPr>
          <a:xfrm>
            <a:off x="990600" y="4656749"/>
            <a:ext cx="1143000" cy="276999"/>
          </a:xfrm>
          <a:prstGeom prst="rect">
            <a:avLst/>
          </a:prstGeom>
          <a:noFill/>
        </p:spPr>
        <p:txBody>
          <a:bodyPr wrap="square" rtlCol="0">
            <a:spAutoFit/>
          </a:bodyPr>
          <a:lstStyle/>
          <a:p>
            <a:r>
              <a:rPr lang="en-US" sz="1200" dirty="0" smtClean="0">
                <a:solidFill>
                  <a:srgbClr val="FFC000"/>
                </a:solidFill>
                <a:latin typeface="Arial Black" pitchFamily="34" charset="0"/>
              </a:rPr>
              <a:t>Chapter 12</a:t>
            </a:r>
            <a:endParaRPr lang="en-US" sz="1200" dirty="0">
              <a:solidFill>
                <a:srgbClr val="FFC000"/>
              </a:solidFill>
              <a:latin typeface="Arial Black" pitchFamily="34" charset="0"/>
            </a:endParaRPr>
          </a:p>
        </p:txBody>
      </p:sp>
    </p:spTree>
    <p:extLst>
      <p:ext uri="{BB962C8B-B14F-4D97-AF65-F5344CB8AC3E}">
        <p14:creationId xmlns:p14="http://schemas.microsoft.com/office/powerpoint/2010/main" val="7237962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2&quot;/&gt;&lt;lineCharCount val=&quot;20&quot;/&gt;&lt;lineCharCount val=&quot;19&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0&quot;/&gt;&lt;lineCharCount val=&quot;2&quot;/&gt;&lt;lineCharCount val=&quot;84&quot;/&gt;&lt;lineCharCount val=&quot;31&quot;/&gt;&lt;lineCharCount val=&quot;2&quot;/&gt;&lt;lineCharCount val=&quot;79&quot;/&gt;&lt;lineCharCount val=&quot;2&quot;/&gt;&lt;lineCharCount val=&quot;65&quot;/&gt;&lt;lineCharCount val=&quot;2&quot;/&gt;&lt;lineCharCount val=&quot;47&quot;/&gt;&lt;lineCharCount val=&quot;2&quot;/&gt;&lt;lineCharCount val=&quot;60&quot;/&gt;&lt;lineCharCount val=&quot;2&quot;/&gt;&lt;lineCharCount val=&quot;56&quot;/&gt;&lt;lineCharCount val=&quot;2&quot;/&gt;&lt;lineCharCount val=&quot;42&quot;/&gt;&lt;lineCharCount val=&quot;2&quot;/&gt;&lt;lineCharCount val=&quot;87&quot;/&gt;&lt;lineCharCount val=&quot;2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0&quot;/&gt;&lt;lineCharCount val=&quot;2&quot;/&gt;&lt;lineCharCount val=&quot;84&quot;/&gt;&lt;lineCharCount val=&quot;31&quot;/&gt;&lt;lineCharCount val=&quot;2&quot;/&gt;&lt;lineCharCount val=&quot;79&quot;/&gt;&lt;lineCharCount val=&quot;2&quot;/&gt;&lt;lineCharCount val=&quot;65&quot;/&gt;&lt;lineCharCount val=&quot;2&quot;/&gt;&lt;lineCharCount val=&quot;47&quot;/&gt;&lt;lineCharCount val=&quot;2&quot;/&gt;&lt;lineCharCount val=&quot;60&quot;/&gt;&lt;lineCharCount val=&quot;2&quot;/&gt;&lt;lineCharCount val=&quot;56&quot;/&gt;&lt;lineCharCount val=&quot;2&quot;/&gt;&lt;lineCharCount val=&quot;42&quot;/&gt;&lt;lineCharCount val=&quot;2&quot;/&gt;&lt;lineCharCount val=&quot;87&quot;/&gt;&lt;lineCharCount val=&quot;26&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2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37&quot;/&gt;&lt;lineCharCount val=&quot;8&quot;/&gt;&lt;lineCharCount val=&quot;5&quot;/&gt;&lt;lineCharCount val=&quot;10&quot;/&gt;&lt;lineCharCount val=&quot;6&quot;/&gt;&lt;lineCharCount val=&quot;5&quot;/&gt;&lt;lineCharCount val=&quot;5&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40&quot;/&gt;&lt;lineCharCount val=&quot;29&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14&quot;/&gt;&lt;lineCharCount val=&quot;26&quot;/&gt;&lt;lineCharCount val=&quot;27&quot;/&gt;&lt;lineCharCount val=&quot;5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28&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5&quot;/&gt;&lt;lineCharCount val=&quot;10&quot;/&gt;&lt;lineCharCount val=&quot;18&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40&quot;/&gt;&lt;lineCharCount val=&quot;50&quot;/&gt;&lt;lineCharCount val=&quot;45&quot;/&gt;&lt;lineCharCount val=&quot;79&quot;/&gt;&lt;lineCharCount val=&quot;66&quot;/&gt;&lt;lineCharCount val=&quot;36&quot;/&gt;&lt;lineCharCount val=&quot;63&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5&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67&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31&quot;/&gt;&lt;lineCharCount val=&quot;80&quot;/&gt;&lt;lineCharCount val=&quot;23&quot;/&gt;&lt;lineCharCount val=&quot;22&quot;/&gt;&lt;lineCharCount val=&quot;2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68&quot;/&gt;&lt;lineCharCount val=&quot;9&quot;/&gt;&lt;lineCharCount val=&quot;1&quot;/&gt;&lt;lineCharCount val=&quot;39&quot;/&gt;&lt;lineCharCount val=&quot;75&quot;/&gt;&lt;lineCharCount val=&quot;37&quot;/&gt;&lt;lineCharCount val=&quot;71&quot;/&gt;&lt;lineCharCount val=&quot;46&quot;/&gt;&lt;lineCharCount val=&quot;80&quot;/&gt;&lt;lineCharCount val=&quot;9&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8&quot;/&gt;&lt;lineCharCount val=&quot;50&quot;/&gt;&lt;lineCharCount val=&quot;71&quot;/&gt;&lt;lineCharCount val=&quot;1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3&quot;/&gt;&lt;lineCharCount val=&quot;43&quot;/&gt;&lt;lineCharCount val=&quot;57&quot;/&gt;&lt;lineCharCount val=&quot;1&quot;/&gt;&lt;lineCharCount val=&quot;26&quot;/&gt;&lt;lineCharCount val=&quot;22&quot;/&gt;&lt;lineCharCount val=&quot;37&quot;/&gt;&lt;lineCharCount val=&quot;71&quot;/&gt;&lt;lineCharCount val=&quot;78&quot;/&gt;&lt;lineCharCount val=&quot;1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12&quot;/&gt;&lt;lineCharCount val=&quot;74&quot;/&gt;&lt;lineCharCount val=&quot;10&quot;/&gt;&lt;lineCharCount val=&quot;38&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0&quot;/&gt;&lt;lineCharCount val=&quot;67&quot;/&gt;&lt;lineCharCount val=&quot;24&quot;/&gt;&lt;lineCharCount val=&quot;40&quot;/&gt;&lt;lineCharCount val=&quot;1&quot;/&gt;&lt;lineCharCount val=&quot;43&quot;/&gt;&lt;lineCharCount val=&quot;28&quot;/&gt;&lt;lineCharCount val=&quot;53&quot;/&gt;&lt;lineCharCount val=&quot;47&quot;/&gt;&lt;lineCharCount val=&quot;2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71&quot;/&gt;&lt;lineCharCount val=&quot;6&quot;/&gt;&lt;lineCharCount val=&quot;74&quot;/&gt;&lt;lineCharCount val=&quot;77&quot;/&gt;&lt;lineCharCount val=&quot;57&quot;/&gt;&lt;lineCharCount val=&quot;76&quot;/&gt;&lt;lineCharCount val=&quot;21&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8&quot;/&gt;&lt;lineCharCount val=&quot;52&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6&quot;/&gt;&lt;lineCharCount val=&quot;48&quot;/&gt;&lt;lineCharCount val=&quot;80&quot;/&gt;&lt;lineCharCount val=&quot;41&quot;/&gt;&lt;lineCharCount val=&quot;1&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D124863D-6747-4081-9AE6-F56093480D68}&quot;/&gt;&lt;isInvalidForFieldText val=&quot;0&quot;/&gt;&lt;Image&gt;&lt;filename val=&quot;G:\projects\teamster hazwaste 40hr\40hr HAZWOPER final\presenter\data\asimages\{D124863D-6747-4081-9AE6-F56093480D68}_340.png&quot;/&gt;&lt;left val=&quot;622&quot;/&gt;&lt;top val=&quot;490&quot;/&gt;&lt;width val=&quot;102&quot;/&gt;&lt;height val=&quot;5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4&quot;/&gt;&lt;lineCharCount val=&quot;1&quot;/&gt;&lt;lineCharCount val=&quot;32&quot;/&gt;&lt;lineCharCount val=&quot;1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53B58E90-590D-4105-9F25-69192DA534AD}&quot;/&gt;&lt;isInvalidForFieldText val=&quot;0&quot;/&gt;&lt;Image&gt;&lt;filename val=&quot;G:\projects\teamster hazwaste 40hr\40hr HAZWOPER final\presenter\data\asimages\{53B58E90-590D-4105-9F25-69192DA534AD}_MtorLt.png&quot;/&gt;&lt;left val=&quot;638&quot;/&gt;&lt;top val=&quot;492&quot;/&gt;&lt;width val=&quot;86&quot;/&gt;&lt;height val=&quot;4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C336C4D0-17DE-4FAD-B030-5EE48B774657}&quot;/&gt;&lt;isInvalidForFieldText val=&quot;0&quot;/&gt;&lt;Image&gt;&lt;filename val=&quot;G:\projects\teamster hazwaste 40hr\40hr HAZWOPER final\presenter\data\asimages\{C336C4D0-17DE-4FAD-B030-5EE48B774657}_MtorLt.png&quot;/&gt;&lt;left val=&quot;570&quot;/&gt;&lt;top val=&quot;491&quot;/&gt;&lt;width val=&quot;90&quot;/&gt;&lt;height val=&quot;4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0A0618E8-F2D8-4227-B943-0AD60BAEDDB4}&quot;/&gt;&lt;isInvalidForFieldText val=&quot;0&quot;/&gt;&lt;Image&gt;&lt;filename val=&quot;G:\projects\teamster hazwaste 40hr\40hr HAZWOPER final\presenter\data\asimages\{0A0618E8-F2D8-4227-B943-0AD60BAEDDB4}_MtorLt.png&quot;/&gt;&lt;left val=&quot;533&quot;/&gt;&lt;top val=&quot;491&quot;/&gt;&lt;width val=&quot;58&quot;/&gt;&lt;height val=&quot;46&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245</Words>
  <Application>Microsoft Office PowerPoint</Application>
  <PresentationFormat>On-screen Show (16:9)</PresentationFormat>
  <Paragraphs>132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Chapter 12   Safe Work Practices Drum and Container Handling </vt:lpstr>
      <vt:lpstr>Learning objectives   This chapter discusses how to safely handle drums and other containers of hazardous waste and hazardous materials.   After completing this chapter, you will be able to demonstrate your ability to:   1. IDENTIFY the proper method to inspect a drum before handling.   2. IDENTIFY the proper method to open a drum.    3. IDENTIFY the proper method to take a sample from a drum.     </vt:lpstr>
      <vt:lpstr>  4. IDENTIFY the proper method for using a salvage drum.   5. IDENTIFY the purpose of staging drums.   6. IDENTIFY safe work practices to minimize risks presented by handling materials on a     hazardous waste site. </vt:lpstr>
      <vt:lpstr>Safe Work Practices: Materials Handling</vt:lpstr>
      <vt:lpstr> Safe Work Practices: Materials Handling </vt:lpstr>
      <vt:lpstr>Safe Work Practices: Materials Handling</vt:lpstr>
      <vt:lpstr>Visual Inspection</vt:lpstr>
      <vt:lpstr> Environmental Monitoring </vt:lpstr>
      <vt:lpstr>Opening Drums</vt:lpstr>
      <vt:lpstr>Opening Drums</vt:lpstr>
      <vt:lpstr>Remote Drum Opening Equipment</vt:lpstr>
      <vt:lpstr>Taking a Sample From a Drum</vt:lpstr>
      <vt:lpstr>Handling Drums</vt:lpstr>
      <vt:lpstr>Drum Staging</vt:lpstr>
      <vt:lpstr>Salvage Drums</vt:lpstr>
      <vt:lpstr>Bulking</vt:lpstr>
      <vt:lpstr>Example Staging Areas</vt:lpstr>
      <vt:lpstr>Review Questions for Chapter 12</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Coppola Chris</dc:creator>
  <cp:lastModifiedBy>Coppola Chris</cp:lastModifiedBy>
  <cp:revision>2</cp:revision>
  <dcterms:created xsi:type="dcterms:W3CDTF">2020-02-12T21:03:31Z</dcterms:created>
  <dcterms:modified xsi:type="dcterms:W3CDTF">2020-02-19T20:35:53Z</dcterms:modified>
</cp:coreProperties>
</file>