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heme/theme2.xml" ContentType="application/vnd.openxmlformats-officedocument.theme+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98" r:id="rId2"/>
    <p:sldId id="399" r:id="rId3"/>
    <p:sldId id="400" r:id="rId4"/>
    <p:sldId id="401" r:id="rId5"/>
    <p:sldId id="402" r:id="rId6"/>
    <p:sldId id="403" r:id="rId7"/>
    <p:sldId id="404" r:id="rId8"/>
    <p:sldId id="405" r:id="rId9"/>
    <p:sldId id="729" r:id="rId10"/>
    <p:sldId id="406" r:id="rId11"/>
    <p:sldId id="407" r:id="rId12"/>
    <p:sldId id="730" r:id="rId13"/>
    <p:sldId id="408" r:id="rId14"/>
    <p:sldId id="731" r:id="rId15"/>
    <p:sldId id="409" r:id="rId16"/>
    <p:sldId id="826" r:id="rId17"/>
    <p:sldId id="410" r:id="rId18"/>
    <p:sldId id="411" r:id="rId19"/>
    <p:sldId id="412" r:id="rId20"/>
    <p:sldId id="732" r:id="rId21"/>
    <p:sldId id="415" r:id="rId22"/>
    <p:sldId id="827" r:id="rId23"/>
  </p:sldIdLst>
  <p:sldSz cx="9144000" cy="5143500" type="screen16x9"/>
  <p:notesSz cx="9144000" cy="6858000"/>
  <p:custDataLst>
    <p:tags r:id="rId25"/>
  </p:custDataLst>
  <p:defaultTextStyle>
    <a:defPPr>
      <a:defRPr lang="en-US"/>
    </a:defPPr>
    <a:lvl1pPr marL="0" algn="l" defTabSz="873256" rtl="0" eaLnBrk="1" latinLnBrk="0" hangingPunct="1">
      <a:defRPr sz="1800" kern="1200">
        <a:solidFill>
          <a:schemeClr val="tx1"/>
        </a:solidFill>
        <a:latin typeface="+mn-lt"/>
        <a:ea typeface="+mn-ea"/>
        <a:cs typeface="+mn-cs"/>
      </a:defRPr>
    </a:lvl1pPr>
    <a:lvl2pPr marL="436628" algn="l" defTabSz="873256" rtl="0" eaLnBrk="1" latinLnBrk="0" hangingPunct="1">
      <a:defRPr sz="1800" kern="1200">
        <a:solidFill>
          <a:schemeClr val="tx1"/>
        </a:solidFill>
        <a:latin typeface="+mn-lt"/>
        <a:ea typeface="+mn-ea"/>
        <a:cs typeface="+mn-cs"/>
      </a:defRPr>
    </a:lvl2pPr>
    <a:lvl3pPr marL="873256" algn="l" defTabSz="873256" rtl="0" eaLnBrk="1" latinLnBrk="0" hangingPunct="1">
      <a:defRPr sz="1800" kern="1200">
        <a:solidFill>
          <a:schemeClr val="tx1"/>
        </a:solidFill>
        <a:latin typeface="+mn-lt"/>
        <a:ea typeface="+mn-ea"/>
        <a:cs typeface="+mn-cs"/>
      </a:defRPr>
    </a:lvl3pPr>
    <a:lvl4pPr marL="1309884" algn="l" defTabSz="873256" rtl="0" eaLnBrk="1" latinLnBrk="0" hangingPunct="1">
      <a:defRPr sz="1800" kern="1200">
        <a:solidFill>
          <a:schemeClr val="tx1"/>
        </a:solidFill>
        <a:latin typeface="+mn-lt"/>
        <a:ea typeface="+mn-ea"/>
        <a:cs typeface="+mn-cs"/>
      </a:defRPr>
    </a:lvl4pPr>
    <a:lvl5pPr marL="1746512" algn="l" defTabSz="873256" rtl="0" eaLnBrk="1" latinLnBrk="0" hangingPunct="1">
      <a:defRPr sz="1800" kern="1200">
        <a:solidFill>
          <a:schemeClr val="tx1"/>
        </a:solidFill>
        <a:latin typeface="+mn-lt"/>
        <a:ea typeface="+mn-ea"/>
        <a:cs typeface="+mn-cs"/>
      </a:defRPr>
    </a:lvl5pPr>
    <a:lvl6pPr marL="2183140" algn="l" defTabSz="873256" rtl="0" eaLnBrk="1" latinLnBrk="0" hangingPunct="1">
      <a:defRPr sz="1800" kern="1200">
        <a:solidFill>
          <a:schemeClr val="tx1"/>
        </a:solidFill>
        <a:latin typeface="+mn-lt"/>
        <a:ea typeface="+mn-ea"/>
        <a:cs typeface="+mn-cs"/>
      </a:defRPr>
    </a:lvl6pPr>
    <a:lvl7pPr marL="2619768" algn="l" defTabSz="873256" rtl="0" eaLnBrk="1" latinLnBrk="0" hangingPunct="1">
      <a:defRPr sz="1800" kern="1200">
        <a:solidFill>
          <a:schemeClr val="tx1"/>
        </a:solidFill>
        <a:latin typeface="+mn-lt"/>
        <a:ea typeface="+mn-ea"/>
        <a:cs typeface="+mn-cs"/>
      </a:defRPr>
    </a:lvl7pPr>
    <a:lvl8pPr marL="3056396" algn="l" defTabSz="873256" rtl="0" eaLnBrk="1" latinLnBrk="0" hangingPunct="1">
      <a:defRPr sz="1800" kern="1200">
        <a:solidFill>
          <a:schemeClr val="tx1"/>
        </a:solidFill>
        <a:latin typeface="+mn-lt"/>
        <a:ea typeface="+mn-ea"/>
        <a:cs typeface="+mn-cs"/>
      </a:defRPr>
    </a:lvl8pPr>
    <a:lvl9pPr marL="3493024" algn="l" defTabSz="873256"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222A"/>
    <a:srgbClr val="003D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31" autoAdjust="0"/>
    <p:restoredTop sz="94660"/>
  </p:normalViewPr>
  <p:slideViewPr>
    <p:cSldViewPr>
      <p:cViewPr varScale="1">
        <p:scale>
          <a:sx n="161" d="100"/>
          <a:sy n="161" d="100"/>
        </p:scale>
        <p:origin x="-90" y="-7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5DA7A2ED-239F-426E-9F23-DF8240917E1F}" type="datetimeFigureOut">
              <a:rPr lang="en-US" smtClean="0"/>
              <a:pPr/>
              <a:t>2/19/2020</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D00CC088-E0CD-4E3B-B732-C43E8A8696FC}" type="slidenum">
              <a:rPr lang="en-US" smtClean="0"/>
              <a:pPr/>
              <a:t>‹#›</a:t>
            </a:fld>
            <a:endParaRPr lang="en-US"/>
          </a:p>
        </p:txBody>
      </p:sp>
    </p:spTree>
    <p:extLst>
      <p:ext uri="{BB962C8B-B14F-4D97-AF65-F5344CB8AC3E}">
        <p14:creationId xmlns:p14="http://schemas.microsoft.com/office/powerpoint/2010/main" val="4055369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slide" Target="../slides/slide22.xml"/><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image" Target="../media/image2.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image" Target="../media/image1.jpg"/><Relationship Id="rId5" Type="http://schemas.openxmlformats.org/officeDocument/2006/relationships/tags" Target="../tags/tag11.xml"/><Relationship Id="rId15" Type="http://schemas.openxmlformats.org/officeDocument/2006/relationships/hyperlink" Target="Help.pptx" TargetMode="External"/><Relationship Id="rId10" Type="http://schemas.openxmlformats.org/officeDocument/2006/relationships/slideMaster" Target="../slideMasters/slideMaster1.xml"/><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hyperlink" Target="Resources.pptx"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5.png"/><Relationship Id="rId5" Type="http://schemas.openxmlformats.org/officeDocument/2006/relationships/image" Target="../media/image12.jpg"/><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5.png"/><Relationship Id="rId5" Type="http://schemas.openxmlformats.org/officeDocument/2006/relationships/image" Target="../media/image13.jpeg"/><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image" Target="../media/image5.pn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14.jpeg"/><Relationship Id="rId5" Type="http://schemas.openxmlformats.org/officeDocument/2006/relationships/slideMaster" Target="../slideMasters/slideMaster1.xml"/><Relationship Id="rId4" Type="http://schemas.openxmlformats.org/officeDocument/2006/relationships/tags" Target="../tags/tag50.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image" Target="../media/image5.pn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15.jpeg"/><Relationship Id="rId5" Type="http://schemas.openxmlformats.org/officeDocument/2006/relationships/slideMaster" Target="../slideMasters/slideMaster1.xml"/><Relationship Id="rId4" Type="http://schemas.openxmlformats.org/officeDocument/2006/relationships/tags" Target="../tags/tag54.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57.xml"/><Relationship Id="rId7" Type="http://schemas.openxmlformats.org/officeDocument/2006/relationships/image" Target="../media/image5.png"/><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16.jpeg"/><Relationship Id="rId5" Type="http://schemas.openxmlformats.org/officeDocument/2006/relationships/slideMaster" Target="../slideMasters/slideMaster1.xml"/><Relationship Id="rId4"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61.xml"/><Relationship Id="rId7" Type="http://schemas.openxmlformats.org/officeDocument/2006/relationships/image" Target="../media/image5.pn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17.jpeg"/><Relationship Id="rId5" Type="http://schemas.openxmlformats.org/officeDocument/2006/relationships/slideMaster" Target="../slideMasters/slideMaster1.xml"/><Relationship Id="rId4" Type="http://schemas.openxmlformats.org/officeDocument/2006/relationships/tags" Target="../tags/tag62.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image" Target="../media/image5.pn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18.jpeg"/><Relationship Id="rId5" Type="http://schemas.openxmlformats.org/officeDocument/2006/relationships/slideMaster" Target="../slideMasters/slideMaster1.xml"/><Relationship Id="rId4" Type="http://schemas.openxmlformats.org/officeDocument/2006/relationships/tags" Target="../tags/tag66.xml"/></Relationships>
</file>

<file path=ppt/slideLayouts/_rels/slideLayout17.xml.rels><?xml version="1.0" encoding="UTF-8" standalone="yes"?>
<Relationships xmlns="http://schemas.openxmlformats.org/package/2006/relationships"><Relationship Id="rId13" Type="http://schemas.openxmlformats.org/officeDocument/2006/relationships/tags" Target="../tags/tag79.xml"/><Relationship Id="rId18" Type="http://schemas.openxmlformats.org/officeDocument/2006/relationships/tags" Target="../tags/tag84.xml"/><Relationship Id="rId26" Type="http://schemas.openxmlformats.org/officeDocument/2006/relationships/tags" Target="../tags/tag92.xml"/><Relationship Id="rId39" Type="http://schemas.openxmlformats.org/officeDocument/2006/relationships/tags" Target="../tags/tag105.xml"/><Relationship Id="rId21" Type="http://schemas.openxmlformats.org/officeDocument/2006/relationships/tags" Target="../tags/tag87.xml"/><Relationship Id="rId34" Type="http://schemas.openxmlformats.org/officeDocument/2006/relationships/tags" Target="../tags/tag100.xml"/><Relationship Id="rId42" Type="http://schemas.openxmlformats.org/officeDocument/2006/relationships/tags" Target="../tags/tag108.xml"/><Relationship Id="rId47" Type="http://schemas.openxmlformats.org/officeDocument/2006/relationships/tags" Target="../tags/tag113.xml"/><Relationship Id="rId50" Type="http://schemas.openxmlformats.org/officeDocument/2006/relationships/tags" Target="../tags/tag116.xml"/><Relationship Id="rId55" Type="http://schemas.openxmlformats.org/officeDocument/2006/relationships/tags" Target="../tags/tag121.xml"/><Relationship Id="rId63" Type="http://schemas.openxmlformats.org/officeDocument/2006/relationships/tags" Target="../tags/tag129.xml"/><Relationship Id="rId68" Type="http://schemas.openxmlformats.org/officeDocument/2006/relationships/tags" Target="../tags/tag134.xml"/><Relationship Id="rId76" Type="http://schemas.openxmlformats.org/officeDocument/2006/relationships/image" Target="../media/image25.png"/><Relationship Id="rId84" Type="http://schemas.openxmlformats.org/officeDocument/2006/relationships/image" Target="../media/image32.jpeg"/><Relationship Id="rId89" Type="http://schemas.openxmlformats.org/officeDocument/2006/relationships/image" Target="../media/image35.png"/><Relationship Id="rId7" Type="http://schemas.openxmlformats.org/officeDocument/2006/relationships/tags" Target="../tags/tag73.xml"/><Relationship Id="rId71" Type="http://schemas.openxmlformats.org/officeDocument/2006/relationships/image" Target="../media/image20.jpeg"/><Relationship Id="rId2" Type="http://schemas.openxmlformats.org/officeDocument/2006/relationships/tags" Target="../tags/tag68.xml"/><Relationship Id="rId16" Type="http://schemas.openxmlformats.org/officeDocument/2006/relationships/tags" Target="../tags/tag82.xml"/><Relationship Id="rId29" Type="http://schemas.openxmlformats.org/officeDocument/2006/relationships/tags" Target="../tags/tag95.xml"/><Relationship Id="rId11" Type="http://schemas.openxmlformats.org/officeDocument/2006/relationships/tags" Target="../tags/tag77.xml"/><Relationship Id="rId24" Type="http://schemas.openxmlformats.org/officeDocument/2006/relationships/tags" Target="../tags/tag90.xml"/><Relationship Id="rId32" Type="http://schemas.openxmlformats.org/officeDocument/2006/relationships/tags" Target="../tags/tag98.xml"/><Relationship Id="rId37" Type="http://schemas.openxmlformats.org/officeDocument/2006/relationships/tags" Target="../tags/tag103.xml"/><Relationship Id="rId40" Type="http://schemas.openxmlformats.org/officeDocument/2006/relationships/tags" Target="../tags/tag106.xml"/><Relationship Id="rId45" Type="http://schemas.openxmlformats.org/officeDocument/2006/relationships/tags" Target="../tags/tag111.xml"/><Relationship Id="rId53" Type="http://schemas.openxmlformats.org/officeDocument/2006/relationships/tags" Target="../tags/tag119.xml"/><Relationship Id="rId58" Type="http://schemas.openxmlformats.org/officeDocument/2006/relationships/tags" Target="../tags/tag124.xml"/><Relationship Id="rId66" Type="http://schemas.openxmlformats.org/officeDocument/2006/relationships/tags" Target="../tags/tag132.xml"/><Relationship Id="rId74" Type="http://schemas.openxmlformats.org/officeDocument/2006/relationships/image" Target="../media/image23.jpeg"/><Relationship Id="rId79" Type="http://schemas.openxmlformats.org/officeDocument/2006/relationships/image" Target="../media/image27.jpeg"/><Relationship Id="rId87" Type="http://schemas.openxmlformats.org/officeDocument/2006/relationships/slide" Target="../slides/slide10.xml"/><Relationship Id="rId5" Type="http://schemas.openxmlformats.org/officeDocument/2006/relationships/tags" Target="../tags/tag71.xml"/><Relationship Id="rId61" Type="http://schemas.openxmlformats.org/officeDocument/2006/relationships/tags" Target="../tags/tag127.xml"/><Relationship Id="rId82" Type="http://schemas.openxmlformats.org/officeDocument/2006/relationships/image" Target="../media/image30.jpeg"/><Relationship Id="rId19" Type="http://schemas.openxmlformats.org/officeDocument/2006/relationships/tags" Target="../tags/tag85.xml"/><Relationship Id="rId4" Type="http://schemas.openxmlformats.org/officeDocument/2006/relationships/tags" Target="../tags/tag70.xml"/><Relationship Id="rId9" Type="http://schemas.openxmlformats.org/officeDocument/2006/relationships/tags" Target="../tags/tag75.xml"/><Relationship Id="rId14" Type="http://schemas.openxmlformats.org/officeDocument/2006/relationships/tags" Target="../tags/tag80.xml"/><Relationship Id="rId22" Type="http://schemas.openxmlformats.org/officeDocument/2006/relationships/tags" Target="../tags/tag88.xml"/><Relationship Id="rId27" Type="http://schemas.openxmlformats.org/officeDocument/2006/relationships/tags" Target="../tags/tag93.xml"/><Relationship Id="rId30" Type="http://schemas.openxmlformats.org/officeDocument/2006/relationships/tags" Target="../tags/tag96.xml"/><Relationship Id="rId35" Type="http://schemas.openxmlformats.org/officeDocument/2006/relationships/tags" Target="../tags/tag101.xml"/><Relationship Id="rId43" Type="http://schemas.openxmlformats.org/officeDocument/2006/relationships/tags" Target="../tags/tag109.xml"/><Relationship Id="rId48" Type="http://schemas.openxmlformats.org/officeDocument/2006/relationships/tags" Target="../tags/tag114.xml"/><Relationship Id="rId56" Type="http://schemas.openxmlformats.org/officeDocument/2006/relationships/tags" Target="../tags/tag122.xml"/><Relationship Id="rId64" Type="http://schemas.openxmlformats.org/officeDocument/2006/relationships/tags" Target="../tags/tag130.xml"/><Relationship Id="rId69" Type="http://schemas.openxmlformats.org/officeDocument/2006/relationships/slideMaster" Target="../slideMasters/slideMaster1.xml"/><Relationship Id="rId77" Type="http://schemas.openxmlformats.org/officeDocument/2006/relationships/image" Target="../media/image26.jpeg"/><Relationship Id="rId8" Type="http://schemas.openxmlformats.org/officeDocument/2006/relationships/tags" Target="../tags/tag74.xml"/><Relationship Id="rId51" Type="http://schemas.openxmlformats.org/officeDocument/2006/relationships/tags" Target="../tags/tag117.xml"/><Relationship Id="rId72" Type="http://schemas.openxmlformats.org/officeDocument/2006/relationships/image" Target="../media/image21.jpeg"/><Relationship Id="rId80" Type="http://schemas.openxmlformats.org/officeDocument/2006/relationships/image" Target="../media/image28.jpeg"/><Relationship Id="rId85" Type="http://schemas.openxmlformats.org/officeDocument/2006/relationships/image" Target="../media/image33.png"/><Relationship Id="rId3" Type="http://schemas.openxmlformats.org/officeDocument/2006/relationships/tags" Target="../tags/tag69.xml"/><Relationship Id="rId12" Type="http://schemas.openxmlformats.org/officeDocument/2006/relationships/tags" Target="../tags/tag78.xml"/><Relationship Id="rId17" Type="http://schemas.openxmlformats.org/officeDocument/2006/relationships/tags" Target="../tags/tag83.xml"/><Relationship Id="rId25" Type="http://schemas.openxmlformats.org/officeDocument/2006/relationships/tags" Target="../tags/tag91.xml"/><Relationship Id="rId33" Type="http://schemas.openxmlformats.org/officeDocument/2006/relationships/tags" Target="../tags/tag99.xml"/><Relationship Id="rId38" Type="http://schemas.openxmlformats.org/officeDocument/2006/relationships/tags" Target="../tags/tag104.xml"/><Relationship Id="rId46" Type="http://schemas.openxmlformats.org/officeDocument/2006/relationships/tags" Target="../tags/tag112.xml"/><Relationship Id="rId59" Type="http://schemas.openxmlformats.org/officeDocument/2006/relationships/tags" Target="../tags/tag125.xml"/><Relationship Id="rId67" Type="http://schemas.openxmlformats.org/officeDocument/2006/relationships/tags" Target="../tags/tag133.xml"/><Relationship Id="rId20" Type="http://schemas.openxmlformats.org/officeDocument/2006/relationships/tags" Target="../tags/tag86.xml"/><Relationship Id="rId41" Type="http://schemas.openxmlformats.org/officeDocument/2006/relationships/tags" Target="../tags/tag107.xml"/><Relationship Id="rId54" Type="http://schemas.openxmlformats.org/officeDocument/2006/relationships/tags" Target="../tags/tag120.xml"/><Relationship Id="rId62" Type="http://schemas.openxmlformats.org/officeDocument/2006/relationships/tags" Target="../tags/tag128.xml"/><Relationship Id="rId70" Type="http://schemas.openxmlformats.org/officeDocument/2006/relationships/image" Target="../media/image19.jpeg"/><Relationship Id="rId75" Type="http://schemas.openxmlformats.org/officeDocument/2006/relationships/image" Target="../media/image24.jpeg"/><Relationship Id="rId83" Type="http://schemas.openxmlformats.org/officeDocument/2006/relationships/image" Target="../media/image31.jpeg"/><Relationship Id="rId88" Type="http://schemas.openxmlformats.org/officeDocument/2006/relationships/slide" Target="../slides/slide1.xml"/><Relationship Id="rId1" Type="http://schemas.openxmlformats.org/officeDocument/2006/relationships/tags" Target="../tags/tag67.xml"/><Relationship Id="rId6" Type="http://schemas.openxmlformats.org/officeDocument/2006/relationships/tags" Target="../tags/tag72.xml"/><Relationship Id="rId15" Type="http://schemas.openxmlformats.org/officeDocument/2006/relationships/tags" Target="../tags/tag81.xml"/><Relationship Id="rId23" Type="http://schemas.openxmlformats.org/officeDocument/2006/relationships/tags" Target="../tags/tag89.xml"/><Relationship Id="rId28" Type="http://schemas.openxmlformats.org/officeDocument/2006/relationships/tags" Target="../tags/tag94.xml"/><Relationship Id="rId36" Type="http://schemas.openxmlformats.org/officeDocument/2006/relationships/tags" Target="../tags/tag102.xml"/><Relationship Id="rId49" Type="http://schemas.openxmlformats.org/officeDocument/2006/relationships/tags" Target="../tags/tag115.xml"/><Relationship Id="rId57" Type="http://schemas.openxmlformats.org/officeDocument/2006/relationships/tags" Target="../tags/tag123.xml"/><Relationship Id="rId10" Type="http://schemas.openxmlformats.org/officeDocument/2006/relationships/tags" Target="../tags/tag76.xml"/><Relationship Id="rId31" Type="http://schemas.openxmlformats.org/officeDocument/2006/relationships/tags" Target="../tags/tag97.xml"/><Relationship Id="rId44" Type="http://schemas.openxmlformats.org/officeDocument/2006/relationships/tags" Target="../tags/tag110.xml"/><Relationship Id="rId52" Type="http://schemas.openxmlformats.org/officeDocument/2006/relationships/tags" Target="../tags/tag118.xml"/><Relationship Id="rId60" Type="http://schemas.openxmlformats.org/officeDocument/2006/relationships/tags" Target="../tags/tag126.xml"/><Relationship Id="rId65" Type="http://schemas.openxmlformats.org/officeDocument/2006/relationships/tags" Target="../tags/tag131.xml"/><Relationship Id="rId73" Type="http://schemas.openxmlformats.org/officeDocument/2006/relationships/image" Target="../media/image22.jpeg"/><Relationship Id="rId78" Type="http://schemas.openxmlformats.org/officeDocument/2006/relationships/slide" Target="../slides/slide8.xml"/><Relationship Id="rId81" Type="http://schemas.openxmlformats.org/officeDocument/2006/relationships/image" Target="../media/image29.jpeg"/><Relationship Id="rId86" Type="http://schemas.openxmlformats.org/officeDocument/2006/relationships/image" Target="../media/image34.jpe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hyperlink" Target="Chapter%206%20-%20Air-Purifying%20Respirators.pptx" TargetMode="External"/><Relationship Id="rId18" Type="http://schemas.openxmlformats.org/officeDocument/2006/relationships/image" Target="../media/image44.png"/><Relationship Id="rId26" Type="http://schemas.openxmlformats.org/officeDocument/2006/relationships/image" Target="../media/image48.png"/><Relationship Id="rId3" Type="http://schemas.openxmlformats.org/officeDocument/2006/relationships/slide" Target="../slides/slide8.xml"/><Relationship Id="rId21" Type="http://schemas.openxmlformats.org/officeDocument/2006/relationships/hyperlink" Target="Chapter%2010%20-Site%20Control.pptx" TargetMode="External"/><Relationship Id="rId34" Type="http://schemas.openxmlformats.org/officeDocument/2006/relationships/image" Target="../media/image52.png"/><Relationship Id="rId7" Type="http://schemas.openxmlformats.org/officeDocument/2006/relationships/hyperlink" Target="Chapter%201-%20Rights%20and%20Responsibilities.pptx" TargetMode="External"/><Relationship Id="rId12" Type="http://schemas.openxmlformats.org/officeDocument/2006/relationships/image" Target="../media/image41.png"/><Relationship Id="rId17" Type="http://schemas.openxmlformats.org/officeDocument/2006/relationships/hyperlink" Target="Chapter%208%20-%20Personal%20Protective%20Equipment.pptx" TargetMode="External"/><Relationship Id="rId25" Type="http://schemas.openxmlformats.org/officeDocument/2006/relationships/hyperlink" Target="Chapter%2012%20-Safe%20Work%20Practices.pptx" TargetMode="External"/><Relationship Id="rId33" Type="http://schemas.openxmlformats.org/officeDocument/2006/relationships/hyperlink" Target="Chapter%205%20-%20Hazard%20Communication.pptx" TargetMode="External"/><Relationship Id="rId2" Type="http://schemas.openxmlformats.org/officeDocument/2006/relationships/image" Target="../media/image36.jpg"/><Relationship Id="rId16" Type="http://schemas.openxmlformats.org/officeDocument/2006/relationships/image" Target="../media/image43.png"/><Relationship Id="rId20" Type="http://schemas.openxmlformats.org/officeDocument/2006/relationships/image" Target="../media/image45.png"/><Relationship Id="rId29" Type="http://schemas.openxmlformats.org/officeDocument/2006/relationships/hyperlink" Target="Chapter%2014%20-Hazmat%20Transportation.pptx" TargetMode="External"/><Relationship Id="rId1" Type="http://schemas.openxmlformats.org/officeDocument/2006/relationships/slideMaster" Target="../slideMasters/slideMaster1.xml"/><Relationship Id="rId6" Type="http://schemas.openxmlformats.org/officeDocument/2006/relationships/image" Target="../media/image38.png"/><Relationship Id="rId11" Type="http://schemas.openxmlformats.org/officeDocument/2006/relationships/hyperlink" Target="Chapter%204%20-%20Medical%20Surveillance.pptx" TargetMode="External"/><Relationship Id="rId24" Type="http://schemas.openxmlformats.org/officeDocument/2006/relationships/image" Target="../media/image47.png"/><Relationship Id="rId32" Type="http://schemas.openxmlformats.org/officeDocument/2006/relationships/image" Target="../media/image51.png"/><Relationship Id="rId37" Type="http://schemas.openxmlformats.org/officeDocument/2006/relationships/image" Target="../media/image54.png"/><Relationship Id="rId5" Type="http://schemas.openxmlformats.org/officeDocument/2006/relationships/hyperlink" Target="Chapter%202%20-%20Safety%20Hazards.pptx" TargetMode="External"/><Relationship Id="rId15" Type="http://schemas.openxmlformats.org/officeDocument/2006/relationships/hyperlink" Target="Chapter%207%20-%20Atmosphere%20Supplying%20Respirators.pptx" TargetMode="External"/><Relationship Id="rId23" Type="http://schemas.openxmlformats.org/officeDocument/2006/relationships/hyperlink" Target="Chapter%2011%20-Air%20Monitoring%20Instruments.pptx" TargetMode="External"/><Relationship Id="rId28" Type="http://schemas.openxmlformats.org/officeDocument/2006/relationships/image" Target="../media/image49.png"/><Relationship Id="rId36" Type="http://schemas.openxmlformats.org/officeDocument/2006/relationships/hyperlink" Target="IBT%20docs" TargetMode="External"/><Relationship Id="rId10" Type="http://schemas.openxmlformats.org/officeDocument/2006/relationships/image" Target="../media/image40.png"/><Relationship Id="rId19" Type="http://schemas.openxmlformats.org/officeDocument/2006/relationships/hyperlink" Target="Chapter%209%20-%20Decontamination.pptx" TargetMode="External"/><Relationship Id="rId31" Type="http://schemas.openxmlformats.org/officeDocument/2006/relationships/hyperlink" Target="Video%20Library" TargetMode="External"/><Relationship Id="rId4" Type="http://schemas.openxmlformats.org/officeDocument/2006/relationships/image" Target="../media/image37.png"/><Relationship Id="rId9" Type="http://schemas.openxmlformats.org/officeDocument/2006/relationships/hyperlink" Target="Chapter%203%20-%20Health%20Hazards.pptx" TargetMode="External"/><Relationship Id="rId14" Type="http://schemas.openxmlformats.org/officeDocument/2006/relationships/image" Target="../media/image42.png"/><Relationship Id="rId22" Type="http://schemas.openxmlformats.org/officeDocument/2006/relationships/image" Target="../media/image46.png"/><Relationship Id="rId27" Type="http://schemas.openxmlformats.org/officeDocument/2006/relationships/hyperlink" Target="Chapter%2013%20-Confined%20Spaces.pptx" TargetMode="External"/><Relationship Id="rId30" Type="http://schemas.openxmlformats.org/officeDocument/2006/relationships/image" Target="../media/image50.png"/><Relationship Id="rId35" Type="http://schemas.openxmlformats.org/officeDocument/2006/relationships/image" Target="../media/image53.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37.xml"/><Relationship Id="rId7" Type="http://schemas.openxmlformats.org/officeDocument/2006/relationships/image" Target="../media/image55.jpeg"/><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slideMaster" Target="../slideMasters/slideMaster1.xml"/><Relationship Id="rId5" Type="http://schemas.openxmlformats.org/officeDocument/2006/relationships/tags" Target="../tags/tag139.xml"/><Relationship Id="rId4" Type="http://schemas.openxmlformats.org/officeDocument/2006/relationships/tags" Target="../tags/tag138.xml"/></Relationships>
</file>

<file path=ppt/slideLayouts/_rels/slideLayout2.xml.rels><?xml version="1.0" encoding="UTF-8" standalone="yes"?>
<Relationships xmlns="http://schemas.openxmlformats.org/package/2006/relationships"><Relationship Id="rId8" Type="http://schemas.openxmlformats.org/officeDocument/2006/relationships/hyperlink" Target="Resources.pptx" TargetMode="External"/><Relationship Id="rId3" Type="http://schemas.openxmlformats.org/officeDocument/2006/relationships/tags" Target="../tags/tag18.xml"/><Relationship Id="rId7" Type="http://schemas.openxmlformats.org/officeDocument/2006/relationships/slide" Target="../slides/slide2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3.jpeg"/><Relationship Id="rId5" Type="http://schemas.openxmlformats.org/officeDocument/2006/relationships/slideMaster" Target="../slideMasters/slideMaster1.xml"/><Relationship Id="rId10" Type="http://schemas.openxmlformats.org/officeDocument/2006/relationships/image" Target="../media/image2.png"/><Relationship Id="rId4" Type="http://schemas.openxmlformats.org/officeDocument/2006/relationships/tags" Target="../tags/tag19.xml"/><Relationship Id="rId9" Type="http://schemas.openxmlformats.org/officeDocument/2006/relationships/hyperlink" Target="Help.pptx" TargetMode="Externa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5.png"/><Relationship Id="rId5" Type="http://schemas.openxmlformats.org/officeDocument/2006/relationships/image" Target="../media/image6.jpeg"/><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5.png"/><Relationship Id="rId5" Type="http://schemas.openxmlformats.org/officeDocument/2006/relationships/image" Target="../media/image7.jpeg"/><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5.png"/><Relationship Id="rId5" Type="http://schemas.openxmlformats.org/officeDocument/2006/relationships/image" Target="../media/image8.jpeg"/><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5.png"/><Relationship Id="rId5" Type="http://schemas.openxmlformats.org/officeDocument/2006/relationships/image" Target="../media/image9.jpeg"/><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5.png"/><Relationship Id="rId5" Type="http://schemas.openxmlformats.org/officeDocument/2006/relationships/image" Target="../media/image10.jpg"/><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5.png"/><Relationship Id="rId5" Type="http://schemas.openxmlformats.org/officeDocument/2006/relationships/image" Target="../media/image11.jpg"/><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custDataLst>
              <p:tags r:id="rId1"/>
            </p:custDataLst>
          </p:nvPr>
        </p:nvSpPr>
        <p:spPr>
          <a:xfrm>
            <a:off x="76200" y="171450"/>
            <a:ext cx="8991600" cy="457200"/>
          </a:xfrm>
        </p:spPr>
        <p:txBody>
          <a:bodyPr>
            <a:noAutofit/>
          </a:bodyPr>
          <a:lstStyle>
            <a:lvl1pPr algn="ctr">
              <a:defRPr sz="2100">
                <a:solidFill>
                  <a:srgbClr val="003D7E"/>
                </a:solidFill>
                <a:latin typeface="Arial Black" pitchFamily="34" charset="0"/>
              </a:defRPr>
            </a:lvl1pPr>
          </a:lstStyle>
          <a:p>
            <a:r>
              <a:rPr lang="en-US" dirty="0" smtClean="0"/>
              <a:t>Click to edit Master title style</a:t>
            </a:r>
            <a:endParaRPr lang="en-US" dirty="0"/>
          </a:p>
        </p:txBody>
      </p:sp>
      <p:sp>
        <p:nvSpPr>
          <p:cNvPr id="3" name="Content Placeholder 2"/>
          <p:cNvSpPr>
            <a:spLocks noGrp="1"/>
          </p:cNvSpPr>
          <p:nvPr>
            <p:ph idx="1"/>
            <p:custDataLst>
              <p:tags r:id="rId2"/>
            </p:custDataLst>
          </p:nvPr>
        </p:nvSpPr>
        <p:spPr>
          <a:xfrm>
            <a:off x="152400" y="857253"/>
            <a:ext cx="8839200" cy="3429001"/>
          </a:xfrm>
        </p:spPr>
        <p:txBody>
          <a:bodyPr>
            <a:normAutofit/>
          </a:bodyPr>
          <a:lstStyle>
            <a:lvl1pPr>
              <a:buClr>
                <a:srgbClr val="D3222A"/>
              </a:buClr>
              <a:buFont typeface="Wingdings" pitchFamily="2" charset="2"/>
              <a:buChar char="§"/>
              <a:defRPr sz="1900">
                <a:solidFill>
                  <a:srgbClr val="003D7E"/>
                </a:solidFill>
                <a:latin typeface="Arial" pitchFamily="34" charset="0"/>
                <a:cs typeface="Arial" pitchFamily="34" charset="0"/>
              </a:defRPr>
            </a:lvl1pPr>
            <a:lvl2pPr>
              <a:defRPr sz="1900">
                <a:solidFill>
                  <a:srgbClr val="003D7E"/>
                </a:solidFill>
                <a:latin typeface="Arial" pitchFamily="34" charset="0"/>
                <a:cs typeface="Arial" pitchFamily="34" charset="0"/>
              </a:defRPr>
            </a:lvl2pPr>
            <a:lvl3pPr>
              <a:defRPr sz="1900">
                <a:solidFill>
                  <a:srgbClr val="003D7E"/>
                </a:solidFill>
                <a:latin typeface="Arial" pitchFamily="34" charset="0"/>
                <a:cs typeface="Arial" pitchFamily="34" charset="0"/>
              </a:defRPr>
            </a:lvl3pPr>
            <a:lvl4pPr>
              <a:defRPr sz="1900">
                <a:solidFill>
                  <a:srgbClr val="003D7E"/>
                </a:solidFill>
                <a:latin typeface="Arial" pitchFamily="34" charset="0"/>
                <a:cs typeface="Arial" pitchFamily="34" charset="0"/>
              </a:defRPr>
            </a:lvl4pPr>
            <a:lvl5pPr>
              <a:defRPr sz="1900">
                <a:solidFill>
                  <a:srgbClr val="003D7E"/>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28600" y="4564924"/>
            <a:ext cx="402121" cy="528502"/>
          </a:xfrm>
          <a:prstGeom prst="rect">
            <a:avLst/>
          </a:prstGeom>
        </p:spPr>
      </p:pic>
      <p:sp>
        <p:nvSpPr>
          <p:cNvPr id="14" name="_color1" descr="© INSCALE GmbH, 26.05.2010&#10;http://www.presentationload.com/">
            <a:hlinkClick r:id="rId13" action="ppaction://hlinksldjump"/>
          </p:cNvPr>
          <p:cNvSpPr>
            <a:spLocks noChangeArrowheads="1"/>
          </p:cNvSpPr>
          <p:nvPr>
            <p:custDataLst>
              <p:tags r:id="rId3"/>
            </p:custDataLst>
          </p:nvPr>
        </p:nvSpPr>
        <p:spPr bwMode="gray">
          <a:xfrm>
            <a:off x="8229600" y="4705350"/>
            <a:ext cx="762000" cy="207392"/>
          </a:xfrm>
          <a:prstGeom prst="rect">
            <a:avLst/>
          </a:pr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16200000" scaled="1"/>
            <a:tileRect/>
          </a:gradFill>
          <a:ln w="12700">
            <a:solidFill>
              <a:sysClr val="window" lastClr="FFFFFF">
                <a:lumMod val="85000"/>
              </a:sysClr>
            </a:solidFill>
            <a:miter lim="800000"/>
            <a:headEnd/>
            <a:tailEnd/>
          </a:ln>
          <a:effectLst>
            <a:outerShdw blurRad="127000" dist="63500" dir="2700000" algn="tl" rotWithShape="0">
              <a:prstClr val="black">
                <a:alpha val="40000"/>
              </a:prstClr>
            </a:outerShdw>
          </a:effectLst>
        </p:spPr>
        <p:txBody>
          <a:bodyPr lIns="0" tIns="0" rIns="0" bIns="0" anchor="ctr"/>
          <a:lstStyle/>
          <a:p>
            <a:pPr marL="0" marR="0" lvl="0" indent="0" algn="ctr" defTabSz="765615" eaLnBrk="0"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1" smtClean="0">
                <a:ln>
                  <a:noFill/>
                </a:ln>
                <a:solidFill>
                  <a:srgbClr val="002060"/>
                </a:solidFill>
                <a:effectLst/>
                <a:uLnTx/>
                <a:uFillTx/>
                <a:latin typeface="Arial Black" pitchFamily="34" charset="0"/>
                <a:cs typeface="Arial" pitchFamily="34" charset="0"/>
              </a:rPr>
              <a:t>MAIN MENU</a:t>
            </a:r>
            <a:endParaRPr kumimoji="0" lang="en-US" sz="800" b="0" i="0" u="none" strike="noStrike" kern="0" cap="none" spc="0" normalizeH="0" baseline="0" noProof="1">
              <a:ln>
                <a:noFill/>
              </a:ln>
              <a:solidFill>
                <a:srgbClr val="002060"/>
              </a:solidFill>
              <a:effectLst/>
              <a:uLnTx/>
              <a:uFillTx/>
              <a:latin typeface="Arial Black" pitchFamily="34" charset="0"/>
              <a:cs typeface="Arial" pitchFamily="34" charset="0"/>
            </a:endParaRPr>
          </a:p>
        </p:txBody>
      </p:sp>
      <p:sp>
        <p:nvSpPr>
          <p:cNvPr id="15" name="_color1" descr="© INSCALE GmbH, 26.05.2010&#10;http://www.presentationload.com/">
            <a:hlinkClick r:id="rId14" action="ppaction://hlinkpres?slideindex=1&amp;slidetitle="/>
          </p:cNvPr>
          <p:cNvSpPr>
            <a:spLocks noChangeArrowheads="1"/>
          </p:cNvSpPr>
          <p:nvPr>
            <p:custDataLst>
              <p:tags r:id="rId4"/>
            </p:custDataLst>
          </p:nvPr>
        </p:nvSpPr>
        <p:spPr bwMode="gray">
          <a:xfrm>
            <a:off x="7374230" y="4700459"/>
            <a:ext cx="791870" cy="212283"/>
          </a:xfrm>
          <a:prstGeom prst="rect">
            <a:avLst/>
          </a:pr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16200000" scaled="1"/>
            <a:tileRect/>
          </a:gradFill>
          <a:ln w="12700">
            <a:solidFill>
              <a:sysClr val="window" lastClr="FFFFFF">
                <a:lumMod val="85000"/>
              </a:sysClr>
            </a:solidFill>
            <a:miter lim="800000"/>
            <a:headEnd/>
            <a:tailEnd/>
          </a:ln>
          <a:effectLst>
            <a:outerShdw blurRad="127000" dist="63500" dir="2700000" algn="tl" rotWithShape="0">
              <a:prstClr val="black">
                <a:alpha val="40000"/>
              </a:prstClr>
            </a:outerShdw>
          </a:effectLst>
        </p:spPr>
        <p:txBody>
          <a:bodyPr lIns="0" tIns="0" rIns="0" bIns="0" anchor="ctr"/>
          <a:lstStyle/>
          <a:p>
            <a:pPr marL="0" marR="0" lvl="0" indent="0" algn="ctr" defTabSz="765615" eaLnBrk="0"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1" smtClean="0">
                <a:ln>
                  <a:noFill/>
                </a:ln>
                <a:solidFill>
                  <a:srgbClr val="002060"/>
                </a:solidFill>
                <a:effectLst/>
                <a:uLnTx/>
                <a:uFillTx/>
                <a:latin typeface="Arial Black" pitchFamily="34" charset="0"/>
                <a:cs typeface="Arial" pitchFamily="34" charset="0"/>
              </a:rPr>
              <a:t>RESOURCES</a:t>
            </a:r>
            <a:endParaRPr kumimoji="0" lang="en-US" sz="800" b="0" i="0" u="none" strike="noStrike" kern="0" cap="none" spc="0" normalizeH="0" baseline="0" noProof="1">
              <a:ln>
                <a:noFill/>
              </a:ln>
              <a:solidFill>
                <a:srgbClr val="002060"/>
              </a:solidFill>
              <a:effectLst/>
              <a:uLnTx/>
              <a:uFillTx/>
              <a:latin typeface="Arial Black" pitchFamily="34" charset="0"/>
              <a:cs typeface="Arial" pitchFamily="34" charset="0"/>
            </a:endParaRPr>
          </a:p>
        </p:txBody>
      </p:sp>
      <p:sp>
        <p:nvSpPr>
          <p:cNvPr id="16" name="_color1" descr="© INSCALE GmbH, 26.05.2010&#10;http://www.presentationload.com/">
            <a:hlinkClick r:id="rId15" action="ppaction://hlinkpres?slideindex=1&amp;slidetitle="/>
          </p:cNvPr>
          <p:cNvSpPr>
            <a:spLocks noChangeArrowheads="1"/>
          </p:cNvSpPr>
          <p:nvPr>
            <p:custDataLst>
              <p:tags r:id="rId5"/>
            </p:custDataLst>
          </p:nvPr>
        </p:nvSpPr>
        <p:spPr bwMode="gray">
          <a:xfrm>
            <a:off x="6870700" y="4696831"/>
            <a:ext cx="435254" cy="212283"/>
          </a:xfrm>
          <a:prstGeom prst="rect">
            <a:avLst/>
          </a:pr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16200000" scaled="1"/>
            <a:tileRect/>
          </a:gradFill>
          <a:ln w="12700">
            <a:solidFill>
              <a:sysClr val="window" lastClr="FFFFFF">
                <a:lumMod val="85000"/>
              </a:sysClr>
            </a:solidFill>
            <a:miter lim="800000"/>
            <a:headEnd/>
            <a:tailEnd/>
          </a:ln>
          <a:effectLst>
            <a:outerShdw blurRad="127000" dist="63500" dir="2700000" algn="tl" rotWithShape="0">
              <a:prstClr val="black">
                <a:alpha val="40000"/>
              </a:prstClr>
            </a:outerShdw>
          </a:effectLst>
        </p:spPr>
        <p:txBody>
          <a:bodyPr lIns="0" tIns="0" rIns="0" bIns="0" anchor="ctr"/>
          <a:lstStyle/>
          <a:p>
            <a:pPr marL="0" marR="0" lvl="0" indent="0" algn="ctr" defTabSz="765615" eaLnBrk="0"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1" smtClean="0">
                <a:ln>
                  <a:noFill/>
                </a:ln>
                <a:solidFill>
                  <a:srgbClr val="002060"/>
                </a:solidFill>
                <a:effectLst/>
                <a:uLnTx/>
                <a:uFillTx/>
                <a:latin typeface="Arial Black" pitchFamily="34" charset="0"/>
                <a:cs typeface="Arial" pitchFamily="34" charset="0"/>
              </a:rPr>
              <a:t>HELP</a:t>
            </a:r>
            <a:endParaRPr kumimoji="0" lang="en-US" sz="800" b="0" i="0" u="none" strike="noStrike" kern="0" cap="none" spc="0" normalizeH="0" baseline="0" noProof="1">
              <a:ln>
                <a:noFill/>
              </a:ln>
              <a:solidFill>
                <a:srgbClr val="002060"/>
              </a:solidFill>
              <a:effectLst/>
              <a:uLnTx/>
              <a:uFillTx/>
              <a:latin typeface="Arial Black" pitchFamily="34" charset="0"/>
              <a:cs typeface="Arial" pitchFamily="34" charset="0"/>
            </a:endParaRPr>
          </a:p>
        </p:txBody>
      </p:sp>
      <p:sp>
        <p:nvSpPr>
          <p:cNvPr id="25" name="Text Placeholder 3"/>
          <p:cNvSpPr>
            <a:spLocks noGrp="1"/>
          </p:cNvSpPr>
          <p:nvPr>
            <p:ph type="body" sz="half" idx="11" hasCustomPrompt="1"/>
            <p:custDataLst>
              <p:tags r:id="rId6"/>
            </p:custDataLst>
          </p:nvPr>
        </p:nvSpPr>
        <p:spPr>
          <a:xfrm>
            <a:off x="5943600" y="4752766"/>
            <a:ext cx="762000" cy="242539"/>
          </a:xfrm>
        </p:spPr>
        <p:txBody>
          <a:bodyPr>
            <a:normAutofit/>
          </a:bodyPr>
          <a:lstStyle>
            <a:lvl1pPr marL="0" indent="0" algn="ctr">
              <a:buNone/>
              <a:defRPr sz="1400">
                <a:solidFill>
                  <a:schemeClr val="bg1"/>
                </a:solidFill>
                <a:latin typeface="Arial Black" pitchFamily="34" charset="0"/>
              </a:defRPr>
            </a:lvl1pPr>
            <a:lvl2pPr marL="436628" indent="0">
              <a:buNone/>
              <a:defRPr sz="1100"/>
            </a:lvl2pPr>
            <a:lvl3pPr marL="873256" indent="0">
              <a:buNone/>
              <a:defRPr sz="1000"/>
            </a:lvl3pPr>
            <a:lvl4pPr marL="1309884" indent="0">
              <a:buNone/>
              <a:defRPr sz="900"/>
            </a:lvl4pPr>
            <a:lvl5pPr marL="1746512" indent="0">
              <a:buNone/>
              <a:defRPr sz="900"/>
            </a:lvl5pPr>
            <a:lvl6pPr marL="2183140" indent="0">
              <a:buNone/>
              <a:defRPr sz="900"/>
            </a:lvl6pPr>
            <a:lvl7pPr marL="2619768" indent="0">
              <a:buNone/>
              <a:defRPr sz="900"/>
            </a:lvl7pPr>
            <a:lvl8pPr marL="3056396" indent="0">
              <a:buNone/>
              <a:defRPr sz="900"/>
            </a:lvl8pPr>
            <a:lvl9pPr marL="3493024" indent="0">
              <a:buNone/>
              <a:defRPr sz="900"/>
            </a:lvl9pPr>
          </a:lstStyle>
          <a:p>
            <a:pPr lvl="0"/>
            <a:r>
              <a:rPr lang="en-US" dirty="0" smtClean="0"/>
              <a:t>100</a:t>
            </a:r>
          </a:p>
        </p:txBody>
      </p:sp>
      <p:sp>
        <p:nvSpPr>
          <p:cNvPr id="5" name="TextBox 4"/>
          <p:cNvSpPr txBox="1"/>
          <p:nvPr userDrawn="1">
            <p:custDataLst>
              <p:tags r:id="rId7"/>
            </p:custDataLst>
          </p:nvPr>
        </p:nvSpPr>
        <p:spPr>
          <a:xfrm>
            <a:off x="4185227" y="4650373"/>
            <a:ext cx="1600200" cy="338554"/>
          </a:xfrm>
          <a:prstGeom prst="rect">
            <a:avLst/>
          </a:prstGeom>
          <a:noFill/>
        </p:spPr>
        <p:txBody>
          <a:bodyPr wrap="square" rtlCol="0">
            <a:spAutoFit/>
          </a:bodyPr>
          <a:lstStyle/>
          <a:p>
            <a:r>
              <a:rPr lang="en-US" sz="800" b="1" dirty="0" smtClean="0">
                <a:solidFill>
                  <a:schemeClr val="bg1"/>
                </a:solidFill>
                <a:latin typeface="Arial" pitchFamily="34" charset="0"/>
                <a:cs typeface="Arial" pitchFamily="34" charset="0"/>
              </a:rPr>
              <a:t>IBT Initial Hazardous Waste</a:t>
            </a:r>
          </a:p>
          <a:p>
            <a:r>
              <a:rPr lang="en-US" sz="800" b="1" dirty="0" smtClean="0">
                <a:solidFill>
                  <a:schemeClr val="bg1"/>
                </a:solidFill>
                <a:latin typeface="Arial" pitchFamily="34" charset="0"/>
                <a:cs typeface="Arial" pitchFamily="34" charset="0"/>
              </a:rPr>
              <a:t>Worker Course</a:t>
            </a:r>
            <a:r>
              <a:rPr lang="en-US" sz="800" b="1" baseline="0" dirty="0" smtClean="0">
                <a:solidFill>
                  <a:schemeClr val="bg1"/>
                </a:solidFill>
                <a:latin typeface="Arial" pitchFamily="34" charset="0"/>
                <a:cs typeface="Arial" pitchFamily="34" charset="0"/>
              </a:rPr>
              <a:t> manual page</a:t>
            </a:r>
            <a:endParaRPr lang="en-US" sz="800" b="1" dirty="0">
              <a:solidFill>
                <a:schemeClr val="bg1"/>
              </a:solidFill>
              <a:latin typeface="Arial" pitchFamily="34" charset="0"/>
              <a:cs typeface="Arial" pitchFamily="34" charset="0"/>
            </a:endParaRPr>
          </a:p>
        </p:txBody>
      </p:sp>
      <p:sp>
        <p:nvSpPr>
          <p:cNvPr id="17" name="Text Placeholder 2"/>
          <p:cNvSpPr>
            <a:spLocks noGrp="1"/>
          </p:cNvSpPr>
          <p:nvPr>
            <p:ph type="body" idx="12" hasCustomPrompt="1"/>
            <p:custDataLst>
              <p:tags r:id="rId8"/>
            </p:custDataLst>
          </p:nvPr>
        </p:nvSpPr>
        <p:spPr>
          <a:xfrm>
            <a:off x="990601" y="4705350"/>
            <a:ext cx="1142999" cy="228600"/>
          </a:xfrm>
        </p:spPr>
        <p:txBody>
          <a:bodyPr anchor="b">
            <a:normAutofit/>
          </a:bodyPr>
          <a:lstStyle>
            <a:lvl1pPr marL="0" indent="0">
              <a:buNone/>
              <a:defRPr sz="1200" b="0">
                <a:solidFill>
                  <a:srgbClr val="FFC000"/>
                </a:solidFill>
                <a:latin typeface="Arial Black" pitchFamily="34" charset="0"/>
              </a:defRPr>
            </a:lvl1pPr>
            <a:lvl2pPr marL="436628" indent="0">
              <a:buNone/>
              <a:defRPr sz="1800">
                <a:solidFill>
                  <a:schemeClr val="tx1">
                    <a:tint val="75000"/>
                  </a:schemeClr>
                </a:solidFill>
              </a:defRPr>
            </a:lvl2pPr>
            <a:lvl3pPr marL="873256" indent="0">
              <a:buNone/>
              <a:defRPr sz="1500">
                <a:solidFill>
                  <a:schemeClr val="tx1">
                    <a:tint val="75000"/>
                  </a:schemeClr>
                </a:solidFill>
              </a:defRPr>
            </a:lvl3pPr>
            <a:lvl4pPr marL="1309884" indent="0">
              <a:buNone/>
              <a:defRPr sz="1400">
                <a:solidFill>
                  <a:schemeClr val="tx1">
                    <a:tint val="75000"/>
                  </a:schemeClr>
                </a:solidFill>
              </a:defRPr>
            </a:lvl4pPr>
            <a:lvl5pPr marL="1746512" indent="0">
              <a:buNone/>
              <a:defRPr sz="1400">
                <a:solidFill>
                  <a:schemeClr val="tx1">
                    <a:tint val="75000"/>
                  </a:schemeClr>
                </a:solidFill>
              </a:defRPr>
            </a:lvl5pPr>
            <a:lvl6pPr marL="2183140" indent="0">
              <a:buNone/>
              <a:defRPr sz="1400">
                <a:solidFill>
                  <a:schemeClr val="tx1">
                    <a:tint val="75000"/>
                  </a:schemeClr>
                </a:solidFill>
              </a:defRPr>
            </a:lvl6pPr>
            <a:lvl7pPr marL="2619768" indent="0">
              <a:buNone/>
              <a:defRPr sz="1400">
                <a:solidFill>
                  <a:schemeClr val="tx1">
                    <a:tint val="75000"/>
                  </a:schemeClr>
                </a:solidFill>
              </a:defRPr>
            </a:lvl7pPr>
            <a:lvl8pPr marL="3056396" indent="0">
              <a:buNone/>
              <a:defRPr sz="1400">
                <a:solidFill>
                  <a:schemeClr val="tx1">
                    <a:tint val="75000"/>
                  </a:schemeClr>
                </a:solidFill>
              </a:defRPr>
            </a:lvl8pPr>
            <a:lvl9pPr marL="3493024" indent="0">
              <a:buNone/>
              <a:defRPr sz="1400">
                <a:solidFill>
                  <a:schemeClr val="tx1">
                    <a:tint val="75000"/>
                  </a:schemeClr>
                </a:solidFill>
              </a:defRPr>
            </a:lvl9pPr>
          </a:lstStyle>
          <a:p>
            <a:pPr lvl="0"/>
            <a:r>
              <a:rPr lang="en-US" dirty="0" smtClean="0"/>
              <a:t>Chapter 15</a:t>
            </a:r>
          </a:p>
        </p:txBody>
      </p:sp>
      <p:sp>
        <p:nvSpPr>
          <p:cNvPr id="20" name="Text Placeholder 3"/>
          <p:cNvSpPr>
            <a:spLocks noGrp="1"/>
          </p:cNvSpPr>
          <p:nvPr>
            <p:ph type="body" sz="half" idx="13" hasCustomPrompt="1"/>
            <p:custDataLst>
              <p:tags r:id="rId9"/>
            </p:custDataLst>
          </p:nvPr>
        </p:nvSpPr>
        <p:spPr>
          <a:xfrm>
            <a:off x="2290623" y="4666575"/>
            <a:ext cx="762000" cy="242539"/>
          </a:xfrm>
        </p:spPr>
        <p:txBody>
          <a:bodyPr>
            <a:normAutofit/>
          </a:bodyPr>
          <a:lstStyle>
            <a:lvl1pPr marL="0" indent="0" algn="l">
              <a:buNone/>
              <a:defRPr sz="1400">
                <a:solidFill>
                  <a:schemeClr val="bg1"/>
                </a:solidFill>
                <a:latin typeface="Arial Black" pitchFamily="34" charset="0"/>
              </a:defRPr>
            </a:lvl1pPr>
            <a:lvl2pPr marL="436628" indent="0">
              <a:buNone/>
              <a:defRPr sz="1100"/>
            </a:lvl2pPr>
            <a:lvl3pPr marL="873256" indent="0">
              <a:buNone/>
              <a:defRPr sz="1000"/>
            </a:lvl3pPr>
            <a:lvl4pPr marL="1309884" indent="0">
              <a:buNone/>
              <a:defRPr sz="900"/>
            </a:lvl4pPr>
            <a:lvl5pPr marL="1746512" indent="0">
              <a:buNone/>
              <a:defRPr sz="900"/>
            </a:lvl5pPr>
            <a:lvl6pPr marL="2183140" indent="0">
              <a:buNone/>
              <a:defRPr sz="900"/>
            </a:lvl6pPr>
            <a:lvl7pPr marL="2619768" indent="0">
              <a:buNone/>
              <a:defRPr sz="900"/>
            </a:lvl7pPr>
            <a:lvl8pPr marL="3056396" indent="0">
              <a:buNone/>
              <a:defRPr sz="900"/>
            </a:lvl8pPr>
            <a:lvl9pPr marL="3493024" indent="0">
              <a:buNone/>
              <a:defRPr sz="900"/>
            </a:lvl9pPr>
          </a:lstStyle>
          <a:p>
            <a:pPr lvl="0"/>
            <a:r>
              <a:rPr lang="en-US" dirty="0" smtClean="0"/>
              <a:t>100</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7_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custDataLst>
              <p:tags r:id="rId1"/>
            </p:custDataLst>
          </p:nvPr>
        </p:nvSpPr>
        <p:spPr>
          <a:xfrm>
            <a:off x="2667000" y="2800350"/>
            <a:ext cx="3810000" cy="914400"/>
          </a:xfrm>
        </p:spPr>
        <p:txBody>
          <a:bodyPr>
            <a:normAutofit/>
          </a:bodyPr>
          <a:lstStyle>
            <a:lvl1pPr>
              <a:defRPr sz="2600">
                <a:solidFill>
                  <a:srgbClr val="003D7E"/>
                </a:solidFill>
                <a:latin typeface="Arial Black" pitchFamily="34" charset="0"/>
              </a:defRPr>
            </a:lvl1pPr>
          </a:lstStyle>
          <a:p>
            <a:r>
              <a:rPr lang="en-US" dirty="0" smtClean="0"/>
              <a:t>Click to edit Master title style</a:t>
            </a:r>
            <a:endParaRPr lang="en-US" dirty="0"/>
          </a:p>
        </p:txBody>
      </p:sp>
      <p:pic>
        <p:nvPicPr>
          <p:cNvPr id="8" name="Picture 7"/>
          <p:cNvPicPr>
            <a:picLocks noChangeAspect="1"/>
          </p:cNvPicPr>
          <p:nvPr/>
        </p:nvPicPr>
        <p:blipFill>
          <a:blip r:embed="rId6"/>
          <a:stretch>
            <a:fillRect/>
          </a:stretch>
        </p:blipFill>
        <p:spPr>
          <a:xfrm>
            <a:off x="2942605" y="114303"/>
            <a:ext cx="739221" cy="971549"/>
          </a:xfrm>
          <a:prstGeom prst="rect">
            <a:avLst/>
          </a:prstGeom>
        </p:spPr>
      </p:pic>
      <p:sp>
        <p:nvSpPr>
          <p:cNvPr id="9" name="TextBox 8"/>
          <p:cNvSpPr txBox="1"/>
          <p:nvPr>
            <p:custDataLst>
              <p:tags r:id="rId2"/>
            </p:custDataLst>
          </p:nvPr>
        </p:nvSpPr>
        <p:spPr>
          <a:xfrm>
            <a:off x="3810001" y="457200"/>
            <a:ext cx="2452622" cy="488288"/>
          </a:xfrm>
          <a:prstGeom prst="rect">
            <a:avLst/>
          </a:prstGeom>
          <a:noFill/>
        </p:spPr>
        <p:txBody>
          <a:bodyPr wrap="none" lIns="87326" tIns="43663" rIns="87326" bIns="43663" rtlCol="0">
            <a:spAutoFit/>
          </a:bodyPr>
          <a:lstStyle/>
          <a:p>
            <a:r>
              <a:rPr lang="en-US" sz="2600" dirty="0" smtClean="0">
                <a:solidFill>
                  <a:srgbClr val="003D7E"/>
                </a:solidFill>
                <a:latin typeface="Arial Black" pitchFamily="34" charset="0"/>
              </a:rPr>
              <a:t>TEAMSTERS</a:t>
            </a:r>
            <a:endParaRPr lang="en-US" sz="2600" dirty="0">
              <a:solidFill>
                <a:srgbClr val="003D7E"/>
              </a:solidFill>
              <a:latin typeface="Arial Black" pitchFamily="34" charset="0"/>
            </a:endParaRPr>
          </a:p>
        </p:txBody>
      </p:sp>
      <p:sp>
        <p:nvSpPr>
          <p:cNvPr id="10" name="Subtitle 2"/>
          <p:cNvSpPr txBox="1">
            <a:spLocks/>
          </p:cNvSpPr>
          <p:nvPr>
            <p:custDataLst>
              <p:tags r:id="rId3"/>
            </p:custDataLst>
          </p:nvPr>
        </p:nvSpPr>
        <p:spPr>
          <a:xfrm>
            <a:off x="2514600" y="1085849"/>
            <a:ext cx="4114800" cy="914400"/>
          </a:xfrm>
          <a:prstGeom prst="rect">
            <a:avLst/>
          </a:prstGeom>
        </p:spPr>
        <p:txBody>
          <a:bodyPr vert="horz" lIns="87326" tIns="43663" rIns="87326" bIns="43663" rtlCol="0">
            <a:noAutofit/>
          </a:bodyPr>
          <a:lstStyle>
            <a:lvl1pPr marL="0" indent="0" algn="ctr">
              <a:buNone/>
              <a:defRPr sz="1600" b="1" spc="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1500" b="1" dirty="0" smtClean="0">
                <a:solidFill>
                  <a:schemeClr val="bg1"/>
                </a:solidFill>
                <a:latin typeface="Arial" pitchFamily="34" charset="0"/>
                <a:cs typeface="Arial" pitchFamily="34" charset="0"/>
              </a:rPr>
              <a:t>IBT Safety and Health Department  </a:t>
            </a:r>
          </a:p>
          <a:p>
            <a:pPr algn="ctr"/>
            <a:r>
              <a:rPr lang="en-US" sz="1500" b="1" dirty="0" smtClean="0">
                <a:solidFill>
                  <a:schemeClr val="bg1"/>
                </a:solidFill>
                <a:latin typeface="Arial" pitchFamily="34" charset="0"/>
                <a:cs typeface="Arial" pitchFamily="34" charset="0"/>
              </a:rPr>
              <a:t>Worker Training Program</a:t>
            </a:r>
          </a:p>
          <a:p>
            <a:pPr marL="0" marR="0" lvl="0" indent="0" algn="ctr" defTabSz="873256" rtl="0" eaLnBrk="1" fontAlgn="auto" latinLnBrk="0" hangingPunct="1">
              <a:lnSpc>
                <a:spcPct val="100000"/>
              </a:lnSpc>
              <a:spcBef>
                <a:spcPct val="20000"/>
              </a:spcBef>
              <a:spcAft>
                <a:spcPts val="0"/>
              </a:spcAft>
              <a:buClrTx/>
              <a:buSzTx/>
              <a:buFont typeface="Arial" pitchFamily="34" charset="0"/>
              <a:buNone/>
              <a:tabLst/>
              <a:defRPr/>
            </a:pPr>
            <a:r>
              <a:rPr kumimoji="0" lang="en-US" sz="1800" b="0" i="0" u="none" strike="noStrike" kern="1200" cap="none" spc="0" normalizeH="0" baseline="0" noProof="0" dirty="0" smtClean="0">
                <a:ln>
                  <a:noFill/>
                </a:ln>
                <a:solidFill>
                  <a:srgbClr val="D3222A"/>
                </a:solidFill>
                <a:effectLst/>
                <a:uLnTx/>
                <a:uFillTx/>
                <a:latin typeface="Impact" pitchFamily="34" charset="0"/>
                <a:ea typeface="+mn-ea"/>
                <a:cs typeface="Arial" pitchFamily="34" charset="0"/>
              </a:rPr>
              <a:t/>
            </a:r>
            <a:br>
              <a:rPr kumimoji="0" lang="en-US" sz="1800" b="0" i="0" u="none" strike="noStrike" kern="1200" cap="none" spc="0" normalizeH="0" baseline="0" noProof="0" dirty="0" smtClean="0">
                <a:ln>
                  <a:noFill/>
                </a:ln>
                <a:solidFill>
                  <a:srgbClr val="D3222A"/>
                </a:solidFill>
                <a:effectLst/>
                <a:uLnTx/>
                <a:uFillTx/>
                <a:latin typeface="Impact" pitchFamily="34" charset="0"/>
                <a:ea typeface="+mn-ea"/>
                <a:cs typeface="Arial" pitchFamily="34" charset="0"/>
              </a:rPr>
            </a:br>
            <a:r>
              <a:rPr kumimoji="0" lang="en-US" sz="1400" b="0" i="0" u="none" strike="noStrike" kern="1200" cap="none" spc="0" normalizeH="0" baseline="0" noProof="0" dirty="0" smtClean="0">
                <a:ln>
                  <a:noFill/>
                </a:ln>
                <a:solidFill>
                  <a:srgbClr val="D3222A"/>
                </a:solidFill>
                <a:effectLst/>
                <a:uLnTx/>
                <a:uFillTx/>
                <a:latin typeface="Arial Black" pitchFamily="34" charset="0"/>
                <a:ea typeface="+mn-ea"/>
                <a:cs typeface="Arial" pitchFamily="34" charset="0"/>
              </a:rPr>
              <a:t>Initial Hazardous Waste Worker </a:t>
            </a:r>
          </a:p>
          <a:p>
            <a:pPr marL="0" marR="0" lvl="0" indent="0" algn="ctr" defTabSz="873256" rtl="0" eaLnBrk="1" fontAlgn="auto" latinLnBrk="0" hangingPunct="1">
              <a:lnSpc>
                <a:spcPct val="100000"/>
              </a:lnSpc>
              <a:spcBef>
                <a:spcPct val="20000"/>
              </a:spcBef>
              <a:spcAft>
                <a:spcPts val="0"/>
              </a:spcAft>
              <a:buClrTx/>
              <a:buSzTx/>
              <a:buFont typeface="Arial" pitchFamily="34" charset="0"/>
              <a:buNone/>
              <a:tabLst/>
              <a:defRPr/>
            </a:pPr>
            <a:r>
              <a:rPr kumimoji="0" lang="en-US" sz="1400" b="0" i="0" u="none" strike="noStrike" kern="1200" cap="none" spc="0" normalizeH="0" baseline="0" noProof="0" dirty="0" smtClean="0">
                <a:ln>
                  <a:noFill/>
                </a:ln>
                <a:solidFill>
                  <a:srgbClr val="D3222A"/>
                </a:solidFill>
                <a:effectLst/>
                <a:uLnTx/>
                <a:uFillTx/>
                <a:latin typeface="Arial Black" pitchFamily="34" charset="0"/>
                <a:ea typeface="+mn-ea"/>
                <a:cs typeface="Arial" pitchFamily="34" charset="0"/>
              </a:rPr>
              <a:t>40 Hour Course </a:t>
            </a:r>
          </a:p>
        </p:txBody>
      </p:sp>
    </p:spTree>
    <p:extLst>
      <p:ext uri="{BB962C8B-B14F-4D97-AF65-F5344CB8AC3E}">
        <p14:creationId xmlns:p14="http://schemas.microsoft.com/office/powerpoint/2010/main" val="107364328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3" name="Picture 2"/>
          <p:cNvPicPr>
            <a:picLocks noChangeAspect="1"/>
          </p:cNvPicPr>
          <p:nvPr/>
        </p:nvPicPr>
        <p:blipFill>
          <a:blip r:embed="rId5"/>
          <a:stretch>
            <a:fillRect/>
          </a:stretch>
        </p:blipFill>
        <p:spPr>
          <a:xfrm>
            <a:off x="0" y="0"/>
            <a:ext cx="9144000" cy="5143500"/>
          </a:xfrm>
          <a:prstGeom prst="rect">
            <a:avLst/>
          </a:prstGeom>
        </p:spPr>
      </p:pic>
      <p:sp>
        <p:nvSpPr>
          <p:cNvPr id="2" name="Title 1"/>
          <p:cNvSpPr>
            <a:spLocks noGrp="1"/>
          </p:cNvSpPr>
          <p:nvPr>
            <p:ph type="title"/>
            <p:custDataLst>
              <p:tags r:id="rId1"/>
            </p:custDataLst>
          </p:nvPr>
        </p:nvSpPr>
        <p:spPr>
          <a:xfrm>
            <a:off x="2514600" y="3200400"/>
            <a:ext cx="4114800" cy="857250"/>
          </a:xfrm>
        </p:spPr>
        <p:txBody>
          <a:bodyPr>
            <a:normAutofit/>
          </a:bodyPr>
          <a:lstStyle>
            <a:lvl1pPr>
              <a:defRPr sz="1800">
                <a:solidFill>
                  <a:srgbClr val="D3222A"/>
                </a:solidFill>
                <a:latin typeface="Arial" pitchFamily="34" charset="0"/>
                <a:cs typeface="Arial" pitchFamily="34" charset="0"/>
              </a:defRPr>
            </a:lvl1pPr>
          </a:lstStyle>
          <a:p>
            <a:r>
              <a:rPr lang="en-US" dirty="0" smtClean="0"/>
              <a:t>Click to edit Master title style</a:t>
            </a:r>
            <a:endParaRPr lang="en-US" dirty="0"/>
          </a:p>
        </p:txBody>
      </p:sp>
      <p:sp>
        <p:nvSpPr>
          <p:cNvPr id="5" name="Subtitle 2"/>
          <p:cNvSpPr>
            <a:spLocks noGrp="1"/>
          </p:cNvSpPr>
          <p:nvPr>
            <p:ph type="subTitle" idx="1"/>
            <p:custDataLst>
              <p:tags r:id="rId2"/>
            </p:custDataLst>
          </p:nvPr>
        </p:nvSpPr>
        <p:spPr>
          <a:xfrm>
            <a:off x="2514600" y="4229100"/>
            <a:ext cx="4114800" cy="285750"/>
          </a:xfrm>
        </p:spPr>
        <p:txBody>
          <a:bodyPr>
            <a:normAutofit/>
          </a:bodyPr>
          <a:lstStyle>
            <a:lvl1pPr marL="0" indent="0" algn="ctr">
              <a:buNone/>
              <a:defRPr sz="1500">
                <a:solidFill>
                  <a:srgbClr val="003D7E"/>
                </a:solidFill>
                <a:latin typeface="Arial Black" pitchFamily="34" charset="0"/>
                <a:cs typeface="Arial" pitchFamily="34" charset="0"/>
              </a:defRPr>
            </a:lvl1pPr>
            <a:lvl2pPr marL="436628" indent="0" algn="ctr">
              <a:buNone/>
              <a:defRPr>
                <a:solidFill>
                  <a:schemeClr val="tx1">
                    <a:tint val="75000"/>
                  </a:schemeClr>
                </a:solidFill>
              </a:defRPr>
            </a:lvl2pPr>
            <a:lvl3pPr marL="873256" indent="0" algn="ctr">
              <a:buNone/>
              <a:defRPr>
                <a:solidFill>
                  <a:schemeClr val="tx1">
                    <a:tint val="75000"/>
                  </a:schemeClr>
                </a:solidFill>
              </a:defRPr>
            </a:lvl3pPr>
            <a:lvl4pPr marL="1309884" indent="0" algn="ctr">
              <a:buNone/>
              <a:defRPr>
                <a:solidFill>
                  <a:schemeClr val="tx1">
                    <a:tint val="75000"/>
                  </a:schemeClr>
                </a:solidFill>
              </a:defRPr>
            </a:lvl4pPr>
            <a:lvl5pPr marL="1746512" indent="0" algn="ctr">
              <a:buNone/>
              <a:defRPr>
                <a:solidFill>
                  <a:schemeClr val="tx1">
                    <a:tint val="75000"/>
                  </a:schemeClr>
                </a:solidFill>
              </a:defRPr>
            </a:lvl5pPr>
            <a:lvl6pPr marL="2183140" indent="0" algn="ctr">
              <a:buNone/>
              <a:defRPr>
                <a:solidFill>
                  <a:schemeClr val="tx1">
                    <a:tint val="75000"/>
                  </a:schemeClr>
                </a:solidFill>
              </a:defRPr>
            </a:lvl6pPr>
            <a:lvl7pPr marL="2619768" indent="0" algn="ctr">
              <a:buNone/>
              <a:defRPr>
                <a:solidFill>
                  <a:schemeClr val="tx1">
                    <a:tint val="75000"/>
                  </a:schemeClr>
                </a:solidFill>
              </a:defRPr>
            </a:lvl7pPr>
            <a:lvl8pPr marL="3056396" indent="0" algn="ctr">
              <a:buNone/>
              <a:defRPr>
                <a:solidFill>
                  <a:schemeClr val="tx1">
                    <a:tint val="75000"/>
                  </a:schemeClr>
                </a:solidFill>
              </a:defRPr>
            </a:lvl8pPr>
            <a:lvl9pPr marL="3493024" indent="0" algn="ctr">
              <a:buNone/>
              <a:defRPr>
                <a:solidFill>
                  <a:schemeClr val="tx1">
                    <a:tint val="75000"/>
                  </a:schemeClr>
                </a:solidFill>
              </a:defRPr>
            </a:lvl9pPr>
          </a:lstStyle>
          <a:p>
            <a:r>
              <a:rPr lang="en-US" dirty="0" smtClean="0"/>
              <a:t>Click to edit Master subtitle style</a:t>
            </a:r>
            <a:endParaRPr lang="en-US" dirty="0"/>
          </a:p>
        </p:txBody>
      </p:sp>
      <p:pic>
        <p:nvPicPr>
          <p:cNvPr id="6" name="Picture 5"/>
          <p:cNvPicPr>
            <a:picLocks noChangeAspect="1"/>
          </p:cNvPicPr>
          <p:nvPr/>
        </p:nvPicPr>
        <p:blipFill>
          <a:blip r:embed="rId6"/>
          <a:stretch>
            <a:fillRect/>
          </a:stretch>
        </p:blipFill>
        <p:spPr>
          <a:xfrm>
            <a:off x="2933918" y="185082"/>
            <a:ext cx="739221" cy="971549"/>
          </a:xfrm>
          <a:prstGeom prst="rect">
            <a:avLst/>
          </a:prstGeom>
        </p:spPr>
      </p:pic>
      <p:sp>
        <p:nvSpPr>
          <p:cNvPr id="8" name="TextBox 7"/>
          <p:cNvSpPr txBox="1"/>
          <p:nvPr>
            <p:custDataLst>
              <p:tags r:id="rId3"/>
            </p:custDataLst>
          </p:nvPr>
        </p:nvSpPr>
        <p:spPr>
          <a:xfrm>
            <a:off x="3801314" y="527981"/>
            <a:ext cx="2452622" cy="488288"/>
          </a:xfrm>
          <a:prstGeom prst="rect">
            <a:avLst/>
          </a:prstGeom>
          <a:noFill/>
        </p:spPr>
        <p:txBody>
          <a:bodyPr wrap="none" lIns="87326" tIns="43663" rIns="87326" bIns="43663" rtlCol="0">
            <a:spAutoFit/>
          </a:bodyPr>
          <a:lstStyle/>
          <a:p>
            <a:r>
              <a:rPr lang="en-US" sz="2600" dirty="0" smtClean="0">
                <a:solidFill>
                  <a:srgbClr val="003D7E"/>
                </a:solidFill>
                <a:latin typeface="Arial Black" pitchFamily="34" charset="0"/>
              </a:rPr>
              <a:t>TEAMSTERS</a:t>
            </a:r>
            <a:endParaRPr lang="en-US" sz="2600" dirty="0">
              <a:solidFill>
                <a:srgbClr val="003D7E"/>
              </a:solidFill>
              <a:latin typeface="Arial Black"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6" name="Picture 5"/>
          <p:cNvPicPr>
            <a:picLocks noChangeAspect="1"/>
          </p:cNvPicPr>
          <p:nvPr/>
        </p:nvPicPr>
        <p:blipFill>
          <a:blip r:embed="rId6"/>
          <a:stretch>
            <a:fillRect/>
          </a:stretch>
        </p:blipFill>
        <p:spPr>
          <a:xfrm>
            <a:off x="0" y="0"/>
            <a:ext cx="9144000" cy="5143500"/>
          </a:xfrm>
          <a:prstGeom prst="rect">
            <a:avLst/>
          </a:prstGeom>
        </p:spPr>
      </p:pic>
      <p:sp>
        <p:nvSpPr>
          <p:cNvPr id="2" name="Title 1"/>
          <p:cNvSpPr>
            <a:spLocks noGrp="1"/>
          </p:cNvSpPr>
          <p:nvPr>
            <p:ph type="title"/>
            <p:custDataLst>
              <p:tags r:id="rId1"/>
            </p:custDataLst>
          </p:nvPr>
        </p:nvSpPr>
        <p:spPr>
          <a:xfrm>
            <a:off x="381000" y="1600200"/>
            <a:ext cx="8229600" cy="742950"/>
          </a:xfrm>
        </p:spPr>
        <p:txBody>
          <a:bodyPr>
            <a:normAutofit/>
          </a:bodyPr>
          <a:lstStyle>
            <a:lvl1pPr>
              <a:defRPr sz="3000">
                <a:solidFill>
                  <a:srgbClr val="003D7E"/>
                </a:solidFill>
                <a:latin typeface="Arial" pitchFamily="34" charset="0"/>
                <a:cs typeface="Arial" pitchFamily="34" charset="0"/>
              </a:defRPr>
            </a:lvl1pPr>
          </a:lstStyle>
          <a:p>
            <a:r>
              <a:rPr lang="en-US" dirty="0" smtClean="0"/>
              <a:t>Click to edit Master title style</a:t>
            </a:r>
            <a:endParaRPr lang="en-US" dirty="0"/>
          </a:p>
        </p:txBody>
      </p:sp>
      <p:pic>
        <p:nvPicPr>
          <p:cNvPr id="8" name="Picture 7"/>
          <p:cNvPicPr>
            <a:picLocks noChangeAspect="1"/>
          </p:cNvPicPr>
          <p:nvPr/>
        </p:nvPicPr>
        <p:blipFill>
          <a:blip r:embed="rId7"/>
          <a:stretch>
            <a:fillRect/>
          </a:stretch>
        </p:blipFill>
        <p:spPr>
          <a:xfrm>
            <a:off x="352427" y="114300"/>
            <a:ext cx="742949" cy="976448"/>
          </a:xfrm>
          <a:prstGeom prst="rect">
            <a:avLst/>
          </a:prstGeom>
        </p:spPr>
      </p:pic>
      <p:sp>
        <p:nvSpPr>
          <p:cNvPr id="11" name="TextBox 10"/>
          <p:cNvSpPr txBox="1"/>
          <p:nvPr>
            <p:custDataLst>
              <p:tags r:id="rId2"/>
            </p:custDataLst>
          </p:nvPr>
        </p:nvSpPr>
        <p:spPr>
          <a:xfrm>
            <a:off x="1447802" y="247138"/>
            <a:ext cx="3153135" cy="611399"/>
          </a:xfrm>
          <a:prstGeom prst="rect">
            <a:avLst/>
          </a:prstGeom>
          <a:noFill/>
        </p:spPr>
        <p:txBody>
          <a:bodyPr wrap="none" lIns="87326" tIns="43663" rIns="87326" bIns="43663" rtlCol="0">
            <a:spAutoFit/>
          </a:bodyPr>
          <a:lstStyle/>
          <a:p>
            <a:r>
              <a:rPr lang="en-US" sz="3400" dirty="0" smtClean="0">
                <a:solidFill>
                  <a:srgbClr val="003D7E"/>
                </a:solidFill>
                <a:latin typeface="Arial Black" pitchFamily="34" charset="0"/>
              </a:rPr>
              <a:t>TEAMSTERS</a:t>
            </a:r>
            <a:endParaRPr lang="en-US" sz="3400" dirty="0">
              <a:solidFill>
                <a:srgbClr val="003D7E"/>
              </a:solidFill>
              <a:latin typeface="Arial Black" pitchFamily="34" charset="0"/>
            </a:endParaRPr>
          </a:p>
        </p:txBody>
      </p:sp>
      <p:sp>
        <p:nvSpPr>
          <p:cNvPr id="13" name="Subtitle 2"/>
          <p:cNvSpPr txBox="1">
            <a:spLocks/>
          </p:cNvSpPr>
          <p:nvPr>
            <p:custDataLst>
              <p:tags r:id="rId3"/>
            </p:custDataLst>
          </p:nvPr>
        </p:nvSpPr>
        <p:spPr>
          <a:xfrm>
            <a:off x="1460206" y="853201"/>
            <a:ext cx="6464595" cy="289802"/>
          </a:xfrm>
          <a:prstGeom prst="rect">
            <a:avLst/>
          </a:prstGeom>
        </p:spPr>
        <p:txBody>
          <a:bodyPr vert="horz" lIns="87326" tIns="43663" rIns="87326" bIns="43663" rtlCol="0">
            <a:noAutofit/>
          </a:bodyPr>
          <a:lstStyle>
            <a:lvl1pPr marL="0" indent="0" algn="ctr">
              <a:buNone/>
              <a:defRPr sz="1600" b="1" spc="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873256" rtl="0" eaLnBrk="1" fontAlgn="auto" latinLnBrk="0" hangingPunct="1">
              <a:lnSpc>
                <a:spcPct val="100000"/>
              </a:lnSpc>
              <a:spcBef>
                <a:spcPct val="20000"/>
              </a:spcBef>
              <a:spcAft>
                <a:spcPts val="0"/>
              </a:spcAft>
              <a:buClrTx/>
              <a:buSzTx/>
              <a:buFont typeface="Arial" pitchFamily="34" charset="0"/>
              <a:buNone/>
              <a:tabLst/>
              <a:defRPr/>
            </a:pPr>
            <a:r>
              <a:rPr kumimoji="0" lang="en-US" sz="1900" b="1" i="0" u="none" strike="noStrike" kern="1200" cap="none" spc="0" normalizeH="0" baseline="0" noProof="0" dirty="0" smtClean="0">
                <a:ln>
                  <a:noFill/>
                </a:ln>
                <a:solidFill>
                  <a:srgbClr val="003D7E"/>
                </a:solidFill>
                <a:effectLst/>
                <a:uLnTx/>
                <a:uFillTx/>
                <a:latin typeface="Arial" pitchFamily="34" charset="0"/>
                <a:ea typeface="+mn-ea"/>
                <a:cs typeface="Arial" pitchFamily="34" charset="0"/>
              </a:rPr>
              <a:t>Initial Hazardous Waste Worker 40 Hour Course </a:t>
            </a:r>
          </a:p>
        </p:txBody>
      </p:sp>
      <p:sp>
        <p:nvSpPr>
          <p:cNvPr id="14" name="Subtitle 2"/>
          <p:cNvSpPr txBox="1">
            <a:spLocks/>
          </p:cNvSpPr>
          <p:nvPr>
            <p:custDataLst>
              <p:tags r:id="rId4"/>
            </p:custDataLst>
          </p:nvPr>
        </p:nvSpPr>
        <p:spPr>
          <a:xfrm>
            <a:off x="1460206" y="634121"/>
            <a:ext cx="5854995" cy="219080"/>
          </a:xfrm>
          <a:prstGeom prst="rect">
            <a:avLst/>
          </a:prstGeom>
        </p:spPr>
        <p:txBody>
          <a:bodyPr vert="horz" lIns="87326" tIns="43663" rIns="87326" bIns="43663" rtlCol="0">
            <a:noAutofit/>
          </a:bodyPr>
          <a:lstStyle>
            <a:lvl1pPr marL="0" indent="0" algn="ctr">
              <a:buNone/>
              <a:defRPr sz="1600" b="1" spc="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l"/>
            <a:r>
              <a:rPr lang="en-US" sz="1400" dirty="0" smtClean="0">
                <a:solidFill>
                  <a:srgbClr val="D3222A"/>
                </a:solidFill>
              </a:rPr>
              <a:t>IBT Safety and Health Department - Worker Training Program</a:t>
            </a:r>
            <a:endParaRPr lang="en-US" sz="1400" dirty="0">
              <a:solidFill>
                <a:srgbClr val="D3222A"/>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pic>
        <p:nvPicPr>
          <p:cNvPr id="6" name="Picture 5"/>
          <p:cNvPicPr>
            <a:picLocks noChangeAspect="1"/>
          </p:cNvPicPr>
          <p:nvPr/>
        </p:nvPicPr>
        <p:blipFill>
          <a:blip r:embed="rId6"/>
          <a:stretch>
            <a:fillRect/>
          </a:stretch>
        </p:blipFill>
        <p:spPr>
          <a:xfrm>
            <a:off x="0" y="0"/>
            <a:ext cx="9144000" cy="5143500"/>
          </a:xfrm>
          <a:prstGeom prst="rect">
            <a:avLst/>
          </a:prstGeom>
        </p:spPr>
      </p:pic>
      <p:sp>
        <p:nvSpPr>
          <p:cNvPr id="2" name="Title 1"/>
          <p:cNvSpPr>
            <a:spLocks noGrp="1"/>
          </p:cNvSpPr>
          <p:nvPr>
            <p:ph type="title"/>
            <p:custDataLst>
              <p:tags r:id="rId1"/>
            </p:custDataLst>
          </p:nvPr>
        </p:nvSpPr>
        <p:spPr>
          <a:xfrm>
            <a:off x="381000" y="1600200"/>
            <a:ext cx="8229600" cy="742950"/>
          </a:xfrm>
        </p:spPr>
        <p:txBody>
          <a:bodyPr>
            <a:normAutofit/>
          </a:bodyPr>
          <a:lstStyle>
            <a:lvl1pPr>
              <a:defRPr sz="3000">
                <a:solidFill>
                  <a:srgbClr val="003D7E"/>
                </a:solidFill>
                <a:latin typeface="Arial" pitchFamily="34" charset="0"/>
                <a:cs typeface="Arial" pitchFamily="34" charset="0"/>
              </a:defRPr>
            </a:lvl1pPr>
          </a:lstStyle>
          <a:p>
            <a:r>
              <a:rPr lang="en-US" dirty="0" smtClean="0"/>
              <a:t>Click to edit Master title style</a:t>
            </a:r>
            <a:endParaRPr lang="en-US" dirty="0"/>
          </a:p>
        </p:txBody>
      </p:sp>
      <p:pic>
        <p:nvPicPr>
          <p:cNvPr id="8" name="Picture 7"/>
          <p:cNvPicPr>
            <a:picLocks noChangeAspect="1"/>
          </p:cNvPicPr>
          <p:nvPr/>
        </p:nvPicPr>
        <p:blipFill>
          <a:blip r:embed="rId7"/>
          <a:stretch>
            <a:fillRect/>
          </a:stretch>
        </p:blipFill>
        <p:spPr>
          <a:xfrm>
            <a:off x="352427" y="114300"/>
            <a:ext cx="742949" cy="976448"/>
          </a:xfrm>
          <a:prstGeom prst="rect">
            <a:avLst/>
          </a:prstGeom>
        </p:spPr>
      </p:pic>
      <p:sp>
        <p:nvSpPr>
          <p:cNvPr id="12" name="TextBox 11"/>
          <p:cNvSpPr txBox="1"/>
          <p:nvPr>
            <p:custDataLst>
              <p:tags r:id="rId2"/>
            </p:custDataLst>
          </p:nvPr>
        </p:nvSpPr>
        <p:spPr>
          <a:xfrm>
            <a:off x="1447802" y="247138"/>
            <a:ext cx="3153135" cy="611399"/>
          </a:xfrm>
          <a:prstGeom prst="rect">
            <a:avLst/>
          </a:prstGeom>
          <a:noFill/>
        </p:spPr>
        <p:txBody>
          <a:bodyPr wrap="none" lIns="87326" tIns="43663" rIns="87326" bIns="43663" rtlCol="0">
            <a:spAutoFit/>
          </a:bodyPr>
          <a:lstStyle/>
          <a:p>
            <a:r>
              <a:rPr lang="en-US" sz="3400" dirty="0" smtClean="0">
                <a:solidFill>
                  <a:srgbClr val="003D7E"/>
                </a:solidFill>
                <a:latin typeface="Arial Black" pitchFamily="34" charset="0"/>
              </a:rPr>
              <a:t>TEAMSTERS</a:t>
            </a:r>
            <a:endParaRPr lang="en-US" sz="3400" dirty="0">
              <a:solidFill>
                <a:srgbClr val="003D7E"/>
              </a:solidFill>
              <a:latin typeface="Arial Black" pitchFamily="34" charset="0"/>
            </a:endParaRPr>
          </a:p>
        </p:txBody>
      </p:sp>
      <p:sp>
        <p:nvSpPr>
          <p:cNvPr id="13" name="Subtitle 2"/>
          <p:cNvSpPr txBox="1">
            <a:spLocks/>
          </p:cNvSpPr>
          <p:nvPr>
            <p:custDataLst>
              <p:tags r:id="rId3"/>
            </p:custDataLst>
          </p:nvPr>
        </p:nvSpPr>
        <p:spPr>
          <a:xfrm>
            <a:off x="1460206" y="853201"/>
            <a:ext cx="6464595" cy="289802"/>
          </a:xfrm>
          <a:prstGeom prst="rect">
            <a:avLst/>
          </a:prstGeom>
        </p:spPr>
        <p:txBody>
          <a:bodyPr vert="horz" lIns="87326" tIns="43663" rIns="87326" bIns="43663" rtlCol="0">
            <a:noAutofit/>
          </a:bodyPr>
          <a:lstStyle>
            <a:lvl1pPr marL="0" indent="0" algn="ctr">
              <a:buNone/>
              <a:defRPr sz="1600" b="1" spc="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873256" rtl="0" eaLnBrk="1" fontAlgn="auto" latinLnBrk="0" hangingPunct="1">
              <a:lnSpc>
                <a:spcPct val="100000"/>
              </a:lnSpc>
              <a:spcBef>
                <a:spcPct val="20000"/>
              </a:spcBef>
              <a:spcAft>
                <a:spcPts val="0"/>
              </a:spcAft>
              <a:buClrTx/>
              <a:buSzTx/>
              <a:buFont typeface="Arial" pitchFamily="34" charset="0"/>
              <a:buNone/>
              <a:tabLst/>
              <a:defRPr/>
            </a:pPr>
            <a:r>
              <a:rPr kumimoji="0" lang="en-US" sz="1900" b="1" i="0" u="none" strike="noStrike" kern="1200" cap="none" spc="0" normalizeH="0" baseline="0" noProof="0" dirty="0" smtClean="0">
                <a:ln>
                  <a:noFill/>
                </a:ln>
                <a:solidFill>
                  <a:srgbClr val="003D7E"/>
                </a:solidFill>
                <a:effectLst/>
                <a:uLnTx/>
                <a:uFillTx/>
                <a:latin typeface="Arial" pitchFamily="34" charset="0"/>
                <a:ea typeface="+mn-ea"/>
                <a:cs typeface="Arial" pitchFamily="34" charset="0"/>
              </a:rPr>
              <a:t>Initial Hazardous Waste Worker 40 Hour Course </a:t>
            </a:r>
          </a:p>
        </p:txBody>
      </p:sp>
      <p:sp>
        <p:nvSpPr>
          <p:cNvPr id="14" name="Subtitle 2"/>
          <p:cNvSpPr txBox="1">
            <a:spLocks/>
          </p:cNvSpPr>
          <p:nvPr>
            <p:custDataLst>
              <p:tags r:id="rId4"/>
            </p:custDataLst>
          </p:nvPr>
        </p:nvSpPr>
        <p:spPr>
          <a:xfrm>
            <a:off x="1460206" y="634121"/>
            <a:ext cx="5854995" cy="219080"/>
          </a:xfrm>
          <a:prstGeom prst="rect">
            <a:avLst/>
          </a:prstGeom>
        </p:spPr>
        <p:txBody>
          <a:bodyPr vert="horz" lIns="87326" tIns="43663" rIns="87326" bIns="43663" rtlCol="0">
            <a:noAutofit/>
          </a:bodyPr>
          <a:lstStyle>
            <a:lvl1pPr marL="0" indent="0" algn="ctr">
              <a:buNone/>
              <a:defRPr sz="1600" b="1" spc="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l"/>
            <a:r>
              <a:rPr lang="en-US" sz="1400" dirty="0" smtClean="0">
                <a:solidFill>
                  <a:srgbClr val="D3222A"/>
                </a:solidFill>
              </a:rPr>
              <a:t>IBT Safety and Health Department - Worker Training Program</a:t>
            </a:r>
            <a:endParaRPr lang="en-US" sz="1400" dirty="0">
              <a:solidFill>
                <a:srgbClr val="D3222A"/>
              </a:solidFill>
            </a:endParaRPr>
          </a:p>
        </p:txBody>
      </p:sp>
    </p:spTree>
    <p:extLst>
      <p:ext uri="{BB962C8B-B14F-4D97-AF65-F5344CB8AC3E}">
        <p14:creationId xmlns:p14="http://schemas.microsoft.com/office/powerpoint/2010/main" val="102375792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_Title Only">
    <p:spTree>
      <p:nvGrpSpPr>
        <p:cNvPr id="1" name=""/>
        <p:cNvGrpSpPr/>
        <p:nvPr/>
      </p:nvGrpSpPr>
      <p:grpSpPr>
        <a:xfrm>
          <a:off x="0" y="0"/>
          <a:ext cx="0" cy="0"/>
          <a:chOff x="0" y="0"/>
          <a:chExt cx="0" cy="0"/>
        </a:xfrm>
      </p:grpSpPr>
      <p:pic>
        <p:nvPicPr>
          <p:cNvPr id="6" name="Picture 5"/>
          <p:cNvPicPr>
            <a:picLocks noChangeAspect="1"/>
          </p:cNvPicPr>
          <p:nvPr/>
        </p:nvPicPr>
        <p:blipFill>
          <a:blip r:embed="rId6"/>
          <a:stretch>
            <a:fillRect/>
          </a:stretch>
        </p:blipFill>
        <p:spPr>
          <a:xfrm>
            <a:off x="0" y="0"/>
            <a:ext cx="9144000" cy="5143500"/>
          </a:xfrm>
          <a:prstGeom prst="rect">
            <a:avLst/>
          </a:prstGeom>
        </p:spPr>
      </p:pic>
      <p:sp>
        <p:nvSpPr>
          <p:cNvPr id="2" name="Title 1"/>
          <p:cNvSpPr>
            <a:spLocks noGrp="1"/>
          </p:cNvSpPr>
          <p:nvPr>
            <p:ph type="title"/>
            <p:custDataLst>
              <p:tags r:id="rId1"/>
            </p:custDataLst>
          </p:nvPr>
        </p:nvSpPr>
        <p:spPr>
          <a:xfrm>
            <a:off x="381000" y="1600200"/>
            <a:ext cx="8229600" cy="742950"/>
          </a:xfrm>
        </p:spPr>
        <p:txBody>
          <a:bodyPr>
            <a:normAutofit/>
          </a:bodyPr>
          <a:lstStyle>
            <a:lvl1pPr>
              <a:defRPr sz="3000">
                <a:solidFill>
                  <a:srgbClr val="003D7E"/>
                </a:solidFill>
                <a:latin typeface="Arial" pitchFamily="34" charset="0"/>
                <a:cs typeface="Arial" pitchFamily="34" charset="0"/>
              </a:defRPr>
            </a:lvl1pPr>
          </a:lstStyle>
          <a:p>
            <a:r>
              <a:rPr lang="en-US" dirty="0" smtClean="0"/>
              <a:t>Click to edit Master title style</a:t>
            </a:r>
            <a:endParaRPr lang="en-US" dirty="0"/>
          </a:p>
        </p:txBody>
      </p:sp>
      <p:pic>
        <p:nvPicPr>
          <p:cNvPr id="8" name="Picture 7"/>
          <p:cNvPicPr>
            <a:picLocks noChangeAspect="1"/>
          </p:cNvPicPr>
          <p:nvPr/>
        </p:nvPicPr>
        <p:blipFill>
          <a:blip r:embed="rId7"/>
          <a:stretch>
            <a:fillRect/>
          </a:stretch>
        </p:blipFill>
        <p:spPr>
          <a:xfrm>
            <a:off x="352427" y="114300"/>
            <a:ext cx="742949" cy="976448"/>
          </a:xfrm>
          <a:prstGeom prst="rect">
            <a:avLst/>
          </a:prstGeom>
        </p:spPr>
      </p:pic>
      <p:sp>
        <p:nvSpPr>
          <p:cNvPr id="12" name="TextBox 11"/>
          <p:cNvSpPr txBox="1"/>
          <p:nvPr>
            <p:custDataLst>
              <p:tags r:id="rId2"/>
            </p:custDataLst>
          </p:nvPr>
        </p:nvSpPr>
        <p:spPr>
          <a:xfrm>
            <a:off x="1447802" y="247138"/>
            <a:ext cx="3153135" cy="611399"/>
          </a:xfrm>
          <a:prstGeom prst="rect">
            <a:avLst/>
          </a:prstGeom>
          <a:noFill/>
        </p:spPr>
        <p:txBody>
          <a:bodyPr wrap="none" lIns="87326" tIns="43663" rIns="87326" bIns="43663" rtlCol="0">
            <a:spAutoFit/>
          </a:bodyPr>
          <a:lstStyle/>
          <a:p>
            <a:r>
              <a:rPr lang="en-US" sz="3400" dirty="0" smtClean="0">
                <a:solidFill>
                  <a:srgbClr val="003D7E"/>
                </a:solidFill>
                <a:latin typeface="Arial Black" pitchFamily="34" charset="0"/>
              </a:rPr>
              <a:t>TEAMSTERS</a:t>
            </a:r>
            <a:endParaRPr lang="en-US" sz="3400" dirty="0">
              <a:solidFill>
                <a:srgbClr val="003D7E"/>
              </a:solidFill>
              <a:latin typeface="Arial Black" pitchFamily="34" charset="0"/>
            </a:endParaRPr>
          </a:p>
        </p:txBody>
      </p:sp>
      <p:sp>
        <p:nvSpPr>
          <p:cNvPr id="13" name="Subtitle 2"/>
          <p:cNvSpPr txBox="1">
            <a:spLocks/>
          </p:cNvSpPr>
          <p:nvPr>
            <p:custDataLst>
              <p:tags r:id="rId3"/>
            </p:custDataLst>
          </p:nvPr>
        </p:nvSpPr>
        <p:spPr>
          <a:xfrm>
            <a:off x="1460206" y="853201"/>
            <a:ext cx="6464595" cy="289802"/>
          </a:xfrm>
          <a:prstGeom prst="rect">
            <a:avLst/>
          </a:prstGeom>
        </p:spPr>
        <p:txBody>
          <a:bodyPr vert="horz" lIns="87326" tIns="43663" rIns="87326" bIns="43663" rtlCol="0">
            <a:noAutofit/>
          </a:bodyPr>
          <a:lstStyle>
            <a:lvl1pPr marL="0" indent="0" algn="ctr">
              <a:buNone/>
              <a:defRPr sz="1600" b="1" spc="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873256" rtl="0" eaLnBrk="1" fontAlgn="auto" latinLnBrk="0" hangingPunct="1">
              <a:lnSpc>
                <a:spcPct val="100000"/>
              </a:lnSpc>
              <a:spcBef>
                <a:spcPct val="20000"/>
              </a:spcBef>
              <a:spcAft>
                <a:spcPts val="0"/>
              </a:spcAft>
              <a:buClrTx/>
              <a:buSzTx/>
              <a:buFont typeface="Arial" pitchFamily="34" charset="0"/>
              <a:buNone/>
              <a:tabLst/>
              <a:defRPr/>
            </a:pPr>
            <a:r>
              <a:rPr kumimoji="0" lang="en-US" sz="1900" b="1" i="0" u="none" strike="noStrike" kern="1200" cap="none" spc="0" normalizeH="0" baseline="0" noProof="0" dirty="0" smtClean="0">
                <a:ln>
                  <a:noFill/>
                </a:ln>
                <a:solidFill>
                  <a:srgbClr val="003D7E"/>
                </a:solidFill>
                <a:effectLst/>
                <a:uLnTx/>
                <a:uFillTx/>
                <a:latin typeface="Arial" pitchFamily="34" charset="0"/>
                <a:ea typeface="+mn-ea"/>
                <a:cs typeface="Arial" pitchFamily="34" charset="0"/>
              </a:rPr>
              <a:t>Initial Hazardous Waste Worker 40 Hour Course </a:t>
            </a:r>
          </a:p>
        </p:txBody>
      </p:sp>
      <p:sp>
        <p:nvSpPr>
          <p:cNvPr id="14" name="Subtitle 2"/>
          <p:cNvSpPr txBox="1">
            <a:spLocks/>
          </p:cNvSpPr>
          <p:nvPr>
            <p:custDataLst>
              <p:tags r:id="rId4"/>
            </p:custDataLst>
          </p:nvPr>
        </p:nvSpPr>
        <p:spPr>
          <a:xfrm>
            <a:off x="1460206" y="634121"/>
            <a:ext cx="5854995" cy="219080"/>
          </a:xfrm>
          <a:prstGeom prst="rect">
            <a:avLst/>
          </a:prstGeom>
        </p:spPr>
        <p:txBody>
          <a:bodyPr vert="horz" lIns="87326" tIns="43663" rIns="87326" bIns="43663" rtlCol="0">
            <a:noAutofit/>
          </a:bodyPr>
          <a:lstStyle>
            <a:lvl1pPr marL="0" indent="0" algn="ctr">
              <a:buNone/>
              <a:defRPr sz="1600" b="1" spc="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l"/>
            <a:r>
              <a:rPr lang="en-US" sz="1400" dirty="0" smtClean="0">
                <a:solidFill>
                  <a:srgbClr val="D3222A"/>
                </a:solidFill>
              </a:rPr>
              <a:t>IBT Safety and Health Department - Worker Training Program</a:t>
            </a:r>
            <a:endParaRPr lang="en-US" sz="1400" dirty="0">
              <a:solidFill>
                <a:srgbClr val="D3222A"/>
              </a:solidFill>
            </a:endParaRPr>
          </a:p>
        </p:txBody>
      </p:sp>
    </p:spTree>
    <p:extLst>
      <p:ext uri="{BB962C8B-B14F-4D97-AF65-F5344CB8AC3E}">
        <p14:creationId xmlns:p14="http://schemas.microsoft.com/office/powerpoint/2010/main" val="264731411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_Title Only">
    <p:spTree>
      <p:nvGrpSpPr>
        <p:cNvPr id="1" name=""/>
        <p:cNvGrpSpPr/>
        <p:nvPr/>
      </p:nvGrpSpPr>
      <p:grpSpPr>
        <a:xfrm>
          <a:off x="0" y="0"/>
          <a:ext cx="0" cy="0"/>
          <a:chOff x="0" y="0"/>
          <a:chExt cx="0" cy="0"/>
        </a:xfrm>
      </p:grpSpPr>
      <p:pic>
        <p:nvPicPr>
          <p:cNvPr id="6" name="Picture 5"/>
          <p:cNvPicPr>
            <a:picLocks noChangeAspect="1"/>
          </p:cNvPicPr>
          <p:nvPr/>
        </p:nvPicPr>
        <p:blipFill>
          <a:blip r:embed="rId6"/>
          <a:stretch>
            <a:fillRect/>
          </a:stretch>
        </p:blipFill>
        <p:spPr>
          <a:xfrm>
            <a:off x="0" y="0"/>
            <a:ext cx="9144000" cy="5143500"/>
          </a:xfrm>
          <a:prstGeom prst="rect">
            <a:avLst/>
          </a:prstGeom>
        </p:spPr>
      </p:pic>
      <p:sp>
        <p:nvSpPr>
          <p:cNvPr id="2" name="Title 1"/>
          <p:cNvSpPr>
            <a:spLocks noGrp="1"/>
          </p:cNvSpPr>
          <p:nvPr>
            <p:ph type="title"/>
            <p:custDataLst>
              <p:tags r:id="rId1"/>
            </p:custDataLst>
          </p:nvPr>
        </p:nvSpPr>
        <p:spPr>
          <a:xfrm>
            <a:off x="381000" y="1600200"/>
            <a:ext cx="8229600" cy="742950"/>
          </a:xfrm>
        </p:spPr>
        <p:txBody>
          <a:bodyPr>
            <a:normAutofit/>
          </a:bodyPr>
          <a:lstStyle>
            <a:lvl1pPr>
              <a:defRPr sz="3000">
                <a:solidFill>
                  <a:srgbClr val="003D7E"/>
                </a:solidFill>
                <a:latin typeface="Arial" pitchFamily="34" charset="0"/>
                <a:cs typeface="Arial" pitchFamily="34" charset="0"/>
              </a:defRPr>
            </a:lvl1pPr>
          </a:lstStyle>
          <a:p>
            <a:r>
              <a:rPr lang="en-US" dirty="0" smtClean="0"/>
              <a:t>Click to edit Master title style</a:t>
            </a:r>
            <a:endParaRPr lang="en-US" dirty="0"/>
          </a:p>
        </p:txBody>
      </p:sp>
      <p:pic>
        <p:nvPicPr>
          <p:cNvPr id="8" name="Picture 7"/>
          <p:cNvPicPr>
            <a:picLocks noChangeAspect="1"/>
          </p:cNvPicPr>
          <p:nvPr/>
        </p:nvPicPr>
        <p:blipFill>
          <a:blip r:embed="rId7"/>
          <a:stretch>
            <a:fillRect/>
          </a:stretch>
        </p:blipFill>
        <p:spPr>
          <a:xfrm>
            <a:off x="352427" y="114300"/>
            <a:ext cx="742949" cy="976448"/>
          </a:xfrm>
          <a:prstGeom prst="rect">
            <a:avLst/>
          </a:prstGeom>
        </p:spPr>
      </p:pic>
      <p:sp>
        <p:nvSpPr>
          <p:cNvPr id="12" name="TextBox 11"/>
          <p:cNvSpPr txBox="1"/>
          <p:nvPr>
            <p:custDataLst>
              <p:tags r:id="rId2"/>
            </p:custDataLst>
          </p:nvPr>
        </p:nvSpPr>
        <p:spPr>
          <a:xfrm>
            <a:off x="1447802" y="247138"/>
            <a:ext cx="3153135" cy="611399"/>
          </a:xfrm>
          <a:prstGeom prst="rect">
            <a:avLst/>
          </a:prstGeom>
          <a:noFill/>
        </p:spPr>
        <p:txBody>
          <a:bodyPr wrap="none" lIns="87326" tIns="43663" rIns="87326" bIns="43663" rtlCol="0">
            <a:spAutoFit/>
          </a:bodyPr>
          <a:lstStyle/>
          <a:p>
            <a:r>
              <a:rPr lang="en-US" sz="3400" dirty="0" smtClean="0">
                <a:solidFill>
                  <a:srgbClr val="003D7E"/>
                </a:solidFill>
                <a:latin typeface="Arial Black" pitchFamily="34" charset="0"/>
              </a:rPr>
              <a:t>TEAMSTERS</a:t>
            </a:r>
            <a:endParaRPr lang="en-US" sz="3400" dirty="0">
              <a:solidFill>
                <a:srgbClr val="003D7E"/>
              </a:solidFill>
              <a:latin typeface="Arial Black" pitchFamily="34" charset="0"/>
            </a:endParaRPr>
          </a:p>
        </p:txBody>
      </p:sp>
      <p:sp>
        <p:nvSpPr>
          <p:cNvPr id="13" name="Subtitle 2"/>
          <p:cNvSpPr txBox="1">
            <a:spLocks/>
          </p:cNvSpPr>
          <p:nvPr>
            <p:custDataLst>
              <p:tags r:id="rId3"/>
            </p:custDataLst>
          </p:nvPr>
        </p:nvSpPr>
        <p:spPr>
          <a:xfrm>
            <a:off x="1460206" y="853201"/>
            <a:ext cx="6464595" cy="289802"/>
          </a:xfrm>
          <a:prstGeom prst="rect">
            <a:avLst/>
          </a:prstGeom>
        </p:spPr>
        <p:txBody>
          <a:bodyPr vert="horz" lIns="87326" tIns="43663" rIns="87326" bIns="43663" rtlCol="0">
            <a:noAutofit/>
          </a:bodyPr>
          <a:lstStyle>
            <a:lvl1pPr marL="0" indent="0" algn="ctr">
              <a:buNone/>
              <a:defRPr sz="1600" b="1" spc="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873256" rtl="0" eaLnBrk="1" fontAlgn="auto" latinLnBrk="0" hangingPunct="1">
              <a:lnSpc>
                <a:spcPct val="100000"/>
              </a:lnSpc>
              <a:spcBef>
                <a:spcPct val="20000"/>
              </a:spcBef>
              <a:spcAft>
                <a:spcPts val="0"/>
              </a:spcAft>
              <a:buClrTx/>
              <a:buSzTx/>
              <a:buFont typeface="Arial" pitchFamily="34" charset="0"/>
              <a:buNone/>
              <a:tabLst/>
              <a:defRPr/>
            </a:pPr>
            <a:r>
              <a:rPr kumimoji="0" lang="en-US" sz="1900" b="1" i="0" u="none" strike="noStrike" kern="1200" cap="none" spc="0" normalizeH="0" baseline="0" noProof="0" dirty="0" smtClean="0">
                <a:ln>
                  <a:noFill/>
                </a:ln>
                <a:solidFill>
                  <a:srgbClr val="003D7E"/>
                </a:solidFill>
                <a:effectLst/>
                <a:uLnTx/>
                <a:uFillTx/>
                <a:latin typeface="Arial" pitchFamily="34" charset="0"/>
                <a:ea typeface="+mn-ea"/>
                <a:cs typeface="Arial" pitchFamily="34" charset="0"/>
              </a:rPr>
              <a:t>Initial Hazardous Waste Worker 40 Hour Course </a:t>
            </a:r>
          </a:p>
        </p:txBody>
      </p:sp>
      <p:sp>
        <p:nvSpPr>
          <p:cNvPr id="14" name="Subtitle 2"/>
          <p:cNvSpPr txBox="1">
            <a:spLocks/>
          </p:cNvSpPr>
          <p:nvPr>
            <p:custDataLst>
              <p:tags r:id="rId4"/>
            </p:custDataLst>
          </p:nvPr>
        </p:nvSpPr>
        <p:spPr>
          <a:xfrm>
            <a:off x="1460206" y="634121"/>
            <a:ext cx="5854995" cy="219080"/>
          </a:xfrm>
          <a:prstGeom prst="rect">
            <a:avLst/>
          </a:prstGeom>
        </p:spPr>
        <p:txBody>
          <a:bodyPr vert="horz" lIns="87326" tIns="43663" rIns="87326" bIns="43663" rtlCol="0">
            <a:noAutofit/>
          </a:bodyPr>
          <a:lstStyle>
            <a:lvl1pPr marL="0" indent="0" algn="ctr">
              <a:buNone/>
              <a:defRPr sz="1600" b="1" spc="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l"/>
            <a:r>
              <a:rPr lang="en-US" sz="1400" dirty="0" smtClean="0">
                <a:solidFill>
                  <a:srgbClr val="D3222A"/>
                </a:solidFill>
              </a:rPr>
              <a:t>IBT Safety and Health Department - Worker Training Program</a:t>
            </a:r>
            <a:endParaRPr lang="en-US" sz="1400" dirty="0">
              <a:solidFill>
                <a:srgbClr val="D3222A"/>
              </a:solidFill>
            </a:endParaRPr>
          </a:p>
        </p:txBody>
      </p:sp>
    </p:spTree>
    <p:extLst>
      <p:ext uri="{BB962C8B-B14F-4D97-AF65-F5344CB8AC3E}">
        <p14:creationId xmlns:p14="http://schemas.microsoft.com/office/powerpoint/2010/main" val="17920583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5_Title Only">
    <p:spTree>
      <p:nvGrpSpPr>
        <p:cNvPr id="1" name=""/>
        <p:cNvGrpSpPr/>
        <p:nvPr/>
      </p:nvGrpSpPr>
      <p:grpSpPr>
        <a:xfrm>
          <a:off x="0" y="0"/>
          <a:ext cx="0" cy="0"/>
          <a:chOff x="0" y="0"/>
          <a:chExt cx="0" cy="0"/>
        </a:xfrm>
      </p:grpSpPr>
      <p:pic>
        <p:nvPicPr>
          <p:cNvPr id="6" name="Picture 5"/>
          <p:cNvPicPr>
            <a:picLocks noChangeAspect="1"/>
          </p:cNvPicPr>
          <p:nvPr/>
        </p:nvPicPr>
        <p:blipFill>
          <a:blip r:embed="rId6"/>
          <a:stretch>
            <a:fillRect/>
          </a:stretch>
        </p:blipFill>
        <p:spPr>
          <a:xfrm>
            <a:off x="0" y="0"/>
            <a:ext cx="9144000" cy="5143500"/>
          </a:xfrm>
          <a:prstGeom prst="rect">
            <a:avLst/>
          </a:prstGeom>
        </p:spPr>
      </p:pic>
      <p:sp>
        <p:nvSpPr>
          <p:cNvPr id="2" name="Title 1"/>
          <p:cNvSpPr>
            <a:spLocks noGrp="1"/>
          </p:cNvSpPr>
          <p:nvPr>
            <p:ph type="title"/>
            <p:custDataLst>
              <p:tags r:id="rId1"/>
            </p:custDataLst>
          </p:nvPr>
        </p:nvSpPr>
        <p:spPr>
          <a:xfrm>
            <a:off x="381000" y="1600200"/>
            <a:ext cx="8229600" cy="742950"/>
          </a:xfrm>
        </p:spPr>
        <p:txBody>
          <a:bodyPr>
            <a:normAutofit/>
          </a:bodyPr>
          <a:lstStyle>
            <a:lvl1pPr>
              <a:defRPr sz="3000">
                <a:solidFill>
                  <a:srgbClr val="003D7E"/>
                </a:solidFill>
                <a:latin typeface="Arial" pitchFamily="34" charset="0"/>
                <a:cs typeface="Arial" pitchFamily="34" charset="0"/>
              </a:defRPr>
            </a:lvl1pPr>
          </a:lstStyle>
          <a:p>
            <a:r>
              <a:rPr lang="en-US" dirty="0" smtClean="0"/>
              <a:t>Click to edit Master title style</a:t>
            </a:r>
            <a:endParaRPr lang="en-US" dirty="0"/>
          </a:p>
        </p:txBody>
      </p:sp>
      <p:pic>
        <p:nvPicPr>
          <p:cNvPr id="8" name="Picture 7"/>
          <p:cNvPicPr>
            <a:picLocks noChangeAspect="1"/>
          </p:cNvPicPr>
          <p:nvPr/>
        </p:nvPicPr>
        <p:blipFill>
          <a:blip r:embed="rId7"/>
          <a:stretch>
            <a:fillRect/>
          </a:stretch>
        </p:blipFill>
        <p:spPr>
          <a:xfrm>
            <a:off x="352427" y="114300"/>
            <a:ext cx="742949" cy="976448"/>
          </a:xfrm>
          <a:prstGeom prst="rect">
            <a:avLst/>
          </a:prstGeom>
        </p:spPr>
      </p:pic>
      <p:sp>
        <p:nvSpPr>
          <p:cNvPr id="12" name="TextBox 11"/>
          <p:cNvSpPr txBox="1"/>
          <p:nvPr>
            <p:custDataLst>
              <p:tags r:id="rId2"/>
            </p:custDataLst>
          </p:nvPr>
        </p:nvSpPr>
        <p:spPr>
          <a:xfrm>
            <a:off x="1447802" y="247138"/>
            <a:ext cx="3153135" cy="611399"/>
          </a:xfrm>
          <a:prstGeom prst="rect">
            <a:avLst/>
          </a:prstGeom>
          <a:noFill/>
        </p:spPr>
        <p:txBody>
          <a:bodyPr wrap="none" lIns="87326" tIns="43663" rIns="87326" bIns="43663" rtlCol="0">
            <a:spAutoFit/>
          </a:bodyPr>
          <a:lstStyle/>
          <a:p>
            <a:r>
              <a:rPr lang="en-US" sz="3400" dirty="0" smtClean="0">
                <a:solidFill>
                  <a:srgbClr val="003D7E"/>
                </a:solidFill>
                <a:latin typeface="Arial Black" pitchFamily="34" charset="0"/>
              </a:rPr>
              <a:t>TEAMSTERS</a:t>
            </a:r>
            <a:endParaRPr lang="en-US" sz="3400" dirty="0">
              <a:solidFill>
                <a:srgbClr val="003D7E"/>
              </a:solidFill>
              <a:latin typeface="Arial Black" pitchFamily="34" charset="0"/>
            </a:endParaRPr>
          </a:p>
        </p:txBody>
      </p:sp>
      <p:sp>
        <p:nvSpPr>
          <p:cNvPr id="13" name="Subtitle 2"/>
          <p:cNvSpPr txBox="1">
            <a:spLocks/>
          </p:cNvSpPr>
          <p:nvPr>
            <p:custDataLst>
              <p:tags r:id="rId3"/>
            </p:custDataLst>
          </p:nvPr>
        </p:nvSpPr>
        <p:spPr>
          <a:xfrm>
            <a:off x="1460206" y="853201"/>
            <a:ext cx="6464595" cy="289802"/>
          </a:xfrm>
          <a:prstGeom prst="rect">
            <a:avLst/>
          </a:prstGeom>
        </p:spPr>
        <p:txBody>
          <a:bodyPr vert="horz" lIns="87326" tIns="43663" rIns="87326" bIns="43663" rtlCol="0">
            <a:noAutofit/>
          </a:bodyPr>
          <a:lstStyle>
            <a:lvl1pPr marL="0" indent="0" algn="ctr">
              <a:buNone/>
              <a:defRPr sz="1600" b="1" spc="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873256" rtl="0" eaLnBrk="1" fontAlgn="auto" latinLnBrk="0" hangingPunct="1">
              <a:lnSpc>
                <a:spcPct val="100000"/>
              </a:lnSpc>
              <a:spcBef>
                <a:spcPct val="20000"/>
              </a:spcBef>
              <a:spcAft>
                <a:spcPts val="0"/>
              </a:spcAft>
              <a:buClrTx/>
              <a:buSzTx/>
              <a:buFont typeface="Arial" pitchFamily="34" charset="0"/>
              <a:buNone/>
              <a:tabLst/>
              <a:defRPr/>
            </a:pPr>
            <a:r>
              <a:rPr kumimoji="0" lang="en-US" sz="1900" b="1" i="0" u="none" strike="noStrike" kern="1200" cap="none" spc="0" normalizeH="0" baseline="0" noProof="0" dirty="0" smtClean="0">
                <a:ln>
                  <a:noFill/>
                </a:ln>
                <a:solidFill>
                  <a:srgbClr val="003D7E"/>
                </a:solidFill>
                <a:effectLst/>
                <a:uLnTx/>
                <a:uFillTx/>
                <a:latin typeface="Arial" pitchFamily="34" charset="0"/>
                <a:ea typeface="+mn-ea"/>
                <a:cs typeface="Arial" pitchFamily="34" charset="0"/>
              </a:rPr>
              <a:t>Initial Hazardous Waste Worker 40 Hour Course </a:t>
            </a:r>
          </a:p>
        </p:txBody>
      </p:sp>
      <p:sp>
        <p:nvSpPr>
          <p:cNvPr id="14" name="Subtitle 2"/>
          <p:cNvSpPr txBox="1">
            <a:spLocks/>
          </p:cNvSpPr>
          <p:nvPr>
            <p:custDataLst>
              <p:tags r:id="rId4"/>
            </p:custDataLst>
          </p:nvPr>
        </p:nvSpPr>
        <p:spPr>
          <a:xfrm>
            <a:off x="1460206" y="634121"/>
            <a:ext cx="5854995" cy="219080"/>
          </a:xfrm>
          <a:prstGeom prst="rect">
            <a:avLst/>
          </a:prstGeom>
        </p:spPr>
        <p:txBody>
          <a:bodyPr vert="horz" lIns="87326" tIns="43663" rIns="87326" bIns="43663" rtlCol="0">
            <a:noAutofit/>
          </a:bodyPr>
          <a:lstStyle>
            <a:lvl1pPr marL="0" indent="0" algn="ctr">
              <a:buNone/>
              <a:defRPr sz="1600" b="1" spc="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l"/>
            <a:r>
              <a:rPr lang="en-US" sz="1400" dirty="0" smtClean="0">
                <a:solidFill>
                  <a:srgbClr val="D3222A"/>
                </a:solidFill>
              </a:rPr>
              <a:t>IBT Safety and Health Department - Worker Training Program</a:t>
            </a:r>
            <a:endParaRPr lang="en-US" sz="1400" dirty="0">
              <a:solidFill>
                <a:srgbClr val="D3222A"/>
              </a:solidFill>
            </a:endParaRPr>
          </a:p>
        </p:txBody>
      </p:sp>
    </p:spTree>
    <p:extLst>
      <p:ext uri="{BB962C8B-B14F-4D97-AF65-F5344CB8AC3E}">
        <p14:creationId xmlns:p14="http://schemas.microsoft.com/office/powerpoint/2010/main" val="211860862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8_Title Only">
    <p:spTree>
      <p:nvGrpSpPr>
        <p:cNvPr id="1" name=""/>
        <p:cNvGrpSpPr/>
        <p:nvPr/>
      </p:nvGrpSpPr>
      <p:grpSpPr>
        <a:xfrm>
          <a:off x="0" y="0"/>
          <a:ext cx="0" cy="0"/>
          <a:chOff x="0" y="0"/>
          <a:chExt cx="0" cy="0"/>
        </a:xfrm>
      </p:grpSpPr>
      <p:pic>
        <p:nvPicPr>
          <p:cNvPr id="146" name="Picture 145" descr="IBT--Training-template-main.jpg"/>
          <p:cNvPicPr>
            <a:picLocks noChangeAspect="1"/>
          </p:cNvPicPr>
          <p:nvPr/>
        </p:nvPicPr>
        <p:blipFill>
          <a:blip r:embed="rId70"/>
          <a:stretch>
            <a:fillRect/>
          </a:stretch>
        </p:blipFill>
        <p:spPr>
          <a:xfrm>
            <a:off x="0" y="0"/>
            <a:ext cx="9144000" cy="5143500"/>
          </a:xfrm>
          <a:prstGeom prst="rect">
            <a:avLst/>
          </a:prstGeom>
        </p:spPr>
      </p:pic>
      <p:grpSp>
        <p:nvGrpSpPr>
          <p:cNvPr id="32" name="Group 121"/>
          <p:cNvGrpSpPr>
            <a:grpSpLocks/>
          </p:cNvGrpSpPr>
          <p:nvPr/>
        </p:nvGrpSpPr>
        <p:grpSpPr bwMode="auto">
          <a:xfrm>
            <a:off x="0" y="2507128"/>
            <a:ext cx="9144000" cy="1452008"/>
            <a:chOff x="0" y="2197"/>
            <a:chExt cx="5760" cy="1724"/>
          </a:xfrm>
        </p:grpSpPr>
        <p:sp>
          <p:nvSpPr>
            <p:cNvPr id="33" name="Rectangle 3" descr="© INSCALE GmbH, 26.05.2010&#10;http://www.presentationload.com/"/>
            <p:cNvSpPr>
              <a:spLocks noChangeArrowheads="1"/>
            </p:cNvSpPr>
            <p:nvPr>
              <p:custDataLst>
                <p:tags r:id="rId67"/>
              </p:custDataLst>
            </p:nvPr>
          </p:nvSpPr>
          <p:spPr bwMode="gray">
            <a:xfrm>
              <a:off x="0" y="2325"/>
              <a:ext cx="5760" cy="1596"/>
            </a:xfrm>
            <a:prstGeom prst="rect">
              <a:avLst/>
            </a:prstGeom>
            <a:gradFill rotWithShape="1">
              <a:gsLst>
                <a:gs pos="0">
                  <a:srgbClr val="DDDDDD"/>
                </a:gs>
                <a:gs pos="100000">
                  <a:srgbClr val="FFFFFF"/>
                </a:gs>
              </a:gsLst>
              <a:lin ang="5400000" scaled="1"/>
            </a:gradFill>
            <a:ln w="9525">
              <a:noFill/>
              <a:miter lim="800000"/>
              <a:headEnd/>
              <a:tailEnd/>
            </a:ln>
          </p:spPr>
          <p:txBody>
            <a:bodyPr wrap="none" lIns="90000" tIns="90000" rIns="72000" bIns="90000" anchor="ctr"/>
            <a:lstStyle/>
            <a:p>
              <a:endParaRPr lang="en-GB" noProof="1">
                <a:latin typeface="Calibri" pitchFamily="34" charset="0"/>
              </a:endParaRPr>
            </a:p>
          </p:txBody>
        </p:sp>
        <p:sp>
          <p:nvSpPr>
            <p:cNvPr id="34" name="Rectangle 123" descr="© INSCALE GmbH, 26.05.2010&#10;http://www.presentationload.com/"/>
            <p:cNvSpPr>
              <a:spLocks noChangeArrowheads="1"/>
            </p:cNvSpPr>
            <p:nvPr>
              <p:custDataLst>
                <p:tags r:id="rId68"/>
              </p:custDataLst>
            </p:nvPr>
          </p:nvSpPr>
          <p:spPr bwMode="gray">
            <a:xfrm flipV="1">
              <a:off x="0" y="2197"/>
              <a:ext cx="5760" cy="135"/>
            </a:xfrm>
            <a:prstGeom prst="rect">
              <a:avLst/>
            </a:prstGeom>
            <a:gradFill rotWithShape="1">
              <a:gsLst>
                <a:gs pos="0">
                  <a:srgbClr val="DBDBDB"/>
                </a:gs>
                <a:gs pos="100000">
                  <a:srgbClr val="FFFFFF"/>
                </a:gs>
              </a:gsLst>
              <a:lin ang="5400000" scaled="1"/>
            </a:gradFill>
            <a:ln w="9525">
              <a:noFill/>
              <a:miter lim="800000"/>
              <a:headEnd/>
              <a:tailEnd/>
            </a:ln>
          </p:spPr>
          <p:txBody>
            <a:bodyPr rot="10800000" wrap="none" lIns="90000" tIns="90000" rIns="72000" bIns="90000" anchor="ctr"/>
            <a:lstStyle/>
            <a:p>
              <a:endParaRPr lang="en-GB" noProof="1">
                <a:latin typeface="Calibri" pitchFamily="34" charset="0"/>
              </a:endParaRPr>
            </a:p>
          </p:txBody>
        </p:sp>
      </p:grpSp>
      <p:grpSp>
        <p:nvGrpSpPr>
          <p:cNvPr id="36" name="Gruppieren 70"/>
          <p:cNvGrpSpPr/>
          <p:nvPr>
            <p:custDataLst>
              <p:tags r:id="rId1"/>
            </p:custDataLst>
          </p:nvPr>
        </p:nvGrpSpPr>
        <p:grpSpPr>
          <a:xfrm>
            <a:off x="172480" y="2660566"/>
            <a:ext cx="8895320" cy="440260"/>
            <a:chOff x="323850" y="3418050"/>
            <a:chExt cx="8496300" cy="587013"/>
          </a:xfrm>
        </p:grpSpPr>
        <p:sp>
          <p:nvSpPr>
            <p:cNvPr id="77" name="Abgerundetes Rechteck 18"/>
            <p:cNvSpPr/>
            <p:nvPr>
              <p:custDataLst>
                <p:tags r:id="rId65"/>
              </p:custDataLst>
            </p:nvPr>
          </p:nvSpPr>
          <p:spPr bwMode="auto">
            <a:xfrm>
              <a:off x="323850" y="3418050"/>
              <a:ext cx="8496300" cy="587013"/>
            </a:xfrm>
            <a:prstGeom prst="roundRect">
              <a:avLst>
                <a:gd name="adj" fmla="val 18138"/>
              </a:avLst>
            </a:prstGeom>
            <a:gradFill>
              <a:gsLst>
                <a:gs pos="0">
                  <a:srgbClr val="FFFFFF"/>
                </a:gs>
                <a:gs pos="100000">
                  <a:srgbClr val="D7D7D7"/>
                </a:gs>
                <a:gs pos="100000">
                  <a:schemeClr val="bg1">
                    <a:lumMod val="95000"/>
                  </a:schemeClr>
                </a:gs>
              </a:gsLst>
              <a:lin ang="5400000" scaled="0"/>
            </a:gradFill>
            <a:ln w="12700">
              <a:solidFill>
                <a:srgbClr val="C0C0C0"/>
              </a:solidFill>
              <a:miter lim="800000"/>
              <a:headEnd/>
              <a:tailEnd/>
            </a:ln>
            <a:effectLst>
              <a:outerShdw blurRad="76200" dir="18900000" sy="23000" kx="-1200000" algn="bl" rotWithShape="0">
                <a:prstClr val="black">
                  <a:alpha val="20000"/>
                </a:prstClr>
              </a:outerShdw>
              <a:reflection blurRad="6350" stA="50000" endA="300" endPos="55000" dir="5400000" sy="-100000" algn="bl" rotWithShape="0"/>
            </a:effectLst>
          </p:spPr>
          <p:txBody>
            <a:bodyPr lIns="72000" tIns="0" rIns="0" bIns="0" anchor="ctr" anchorCtr="0"/>
            <a:lstStyle/>
            <a:p>
              <a:pPr marL="84900" marR="0" indent="-84900" fontAlgn="base">
                <a:lnSpc>
                  <a:spcPct val="100000"/>
                </a:lnSpc>
                <a:spcBef>
                  <a:spcPct val="0"/>
                </a:spcBef>
                <a:spcAft>
                  <a:spcPts val="573"/>
                </a:spcAft>
                <a:buClr>
                  <a:schemeClr val="bg1">
                    <a:lumMod val="50000"/>
                  </a:schemeClr>
                </a:buClr>
                <a:buSzPct val="80000"/>
                <a:buFontTx/>
                <a:buNone/>
                <a:tabLst>
                  <a:tab pos="345663" algn="r"/>
                  <a:tab pos="1027895" algn="r"/>
                  <a:tab pos="1710127" algn="r"/>
                  <a:tab pos="2401454" algn="r"/>
                  <a:tab pos="3083685" algn="r"/>
                  <a:tab pos="3765917" algn="r"/>
                  <a:tab pos="4457244" algn="r"/>
                  <a:tab pos="5139476" algn="r"/>
                  <a:tab pos="5821707" algn="r"/>
                  <a:tab pos="6513034" algn="r"/>
                  <a:tab pos="7195266" algn="r"/>
                </a:tabLst>
              </a:pPr>
              <a:endParaRPr lang="de-DE" sz="1900" b="1" noProof="1" smtClean="0">
                <a:solidFill>
                  <a:schemeClr val="tx1">
                    <a:lumMod val="65000"/>
                    <a:lumOff val="35000"/>
                  </a:schemeClr>
                </a:solidFill>
                <a:effectLst>
                  <a:innerShdw blurRad="63500" dist="63500" dir="13500000">
                    <a:prstClr val="black">
                      <a:alpha val="50000"/>
                    </a:prstClr>
                  </a:innerShdw>
                </a:effectLst>
              </a:endParaRPr>
            </a:p>
          </p:txBody>
        </p:sp>
        <p:grpSp>
          <p:nvGrpSpPr>
            <p:cNvPr id="78" name="Gruppieren 68"/>
            <p:cNvGrpSpPr/>
            <p:nvPr/>
          </p:nvGrpSpPr>
          <p:grpSpPr>
            <a:xfrm>
              <a:off x="468648" y="3579942"/>
              <a:ext cx="8210855" cy="198177"/>
              <a:chOff x="468648" y="3566677"/>
              <a:chExt cx="8210855" cy="198177"/>
            </a:xfrm>
          </p:grpSpPr>
          <p:cxnSp>
            <p:nvCxnSpPr>
              <p:cNvPr id="88" name="Gerade Verbindung 8"/>
              <p:cNvCxnSpPr/>
              <p:nvPr/>
            </p:nvCxnSpPr>
            <p:spPr bwMode="auto">
              <a:xfrm rot="16200000" flipH="1">
                <a:off x="1192281" y="3665766"/>
                <a:ext cx="198177" cy="0"/>
              </a:xfrm>
              <a:prstGeom prst="line">
                <a:avLst/>
              </a:prstGeom>
              <a:solidFill>
                <a:srgbClr val="DDDDDD"/>
              </a:solidFill>
              <a:ln w="19050" cap="flat" cmpd="sng" algn="ctr">
                <a:solidFill>
                  <a:srgbClr val="808080"/>
                </a:solidFill>
                <a:prstDash val="solid"/>
                <a:round/>
                <a:headEnd type="none" w="med" len="med"/>
                <a:tailEnd type="none" w="med" len="med"/>
              </a:ln>
              <a:effectLst/>
            </p:spPr>
          </p:cxnSp>
          <p:cxnSp>
            <p:nvCxnSpPr>
              <p:cNvPr id="89" name="Gerade Verbindung 9"/>
              <p:cNvCxnSpPr/>
              <p:nvPr/>
            </p:nvCxnSpPr>
            <p:spPr bwMode="auto">
              <a:xfrm rot="16200000" flipH="1">
                <a:off x="2014258" y="3665766"/>
                <a:ext cx="198177" cy="0"/>
              </a:xfrm>
              <a:prstGeom prst="line">
                <a:avLst/>
              </a:prstGeom>
              <a:solidFill>
                <a:srgbClr val="DDDDDD"/>
              </a:solidFill>
              <a:ln w="19050" cap="flat" cmpd="sng" algn="ctr">
                <a:solidFill>
                  <a:srgbClr val="808080"/>
                </a:solidFill>
                <a:prstDash val="solid"/>
                <a:round/>
                <a:headEnd type="none" w="med" len="med"/>
                <a:tailEnd type="none" w="med" len="med"/>
              </a:ln>
              <a:effectLst/>
            </p:spPr>
          </p:cxnSp>
          <p:cxnSp>
            <p:nvCxnSpPr>
              <p:cNvPr id="90" name="Gerade Verbindung 10"/>
              <p:cNvCxnSpPr/>
              <p:nvPr/>
            </p:nvCxnSpPr>
            <p:spPr bwMode="auto">
              <a:xfrm rot="16200000" flipH="1">
                <a:off x="2836235" y="3665766"/>
                <a:ext cx="198177" cy="0"/>
              </a:xfrm>
              <a:prstGeom prst="line">
                <a:avLst/>
              </a:prstGeom>
              <a:solidFill>
                <a:srgbClr val="DDDDDD"/>
              </a:solidFill>
              <a:ln w="19050" cap="flat" cmpd="sng" algn="ctr">
                <a:solidFill>
                  <a:srgbClr val="808080"/>
                </a:solidFill>
                <a:prstDash val="solid"/>
                <a:round/>
                <a:headEnd type="none" w="med" len="med"/>
                <a:tailEnd type="none" w="med" len="med"/>
              </a:ln>
              <a:effectLst/>
            </p:spPr>
          </p:cxnSp>
          <p:cxnSp>
            <p:nvCxnSpPr>
              <p:cNvPr id="91" name="Gerade Verbindung 11"/>
              <p:cNvCxnSpPr/>
              <p:nvPr/>
            </p:nvCxnSpPr>
            <p:spPr bwMode="auto">
              <a:xfrm rot="16200000" flipH="1">
                <a:off x="3658212" y="3665766"/>
                <a:ext cx="198177" cy="0"/>
              </a:xfrm>
              <a:prstGeom prst="line">
                <a:avLst/>
              </a:prstGeom>
              <a:solidFill>
                <a:srgbClr val="DDDDDD"/>
              </a:solidFill>
              <a:ln w="19050" cap="flat" cmpd="sng" algn="ctr">
                <a:solidFill>
                  <a:srgbClr val="808080"/>
                </a:solidFill>
                <a:prstDash val="solid"/>
                <a:round/>
                <a:headEnd type="none" w="med" len="med"/>
                <a:tailEnd type="none" w="med" len="med"/>
              </a:ln>
              <a:effectLst/>
            </p:spPr>
          </p:cxnSp>
          <p:cxnSp>
            <p:nvCxnSpPr>
              <p:cNvPr id="92" name="Gerade Verbindung 12"/>
              <p:cNvCxnSpPr/>
              <p:nvPr/>
            </p:nvCxnSpPr>
            <p:spPr bwMode="auto">
              <a:xfrm rot="16200000" flipH="1">
                <a:off x="4480190" y="3665766"/>
                <a:ext cx="198177" cy="0"/>
              </a:xfrm>
              <a:prstGeom prst="line">
                <a:avLst/>
              </a:prstGeom>
              <a:solidFill>
                <a:srgbClr val="DDDDDD"/>
              </a:solidFill>
              <a:ln w="19050" cap="flat" cmpd="sng" algn="ctr">
                <a:solidFill>
                  <a:srgbClr val="808080"/>
                </a:solidFill>
                <a:prstDash val="solid"/>
                <a:round/>
                <a:headEnd type="none" w="med" len="med"/>
                <a:tailEnd type="none" w="med" len="med"/>
              </a:ln>
              <a:effectLst/>
            </p:spPr>
          </p:cxnSp>
          <p:cxnSp>
            <p:nvCxnSpPr>
              <p:cNvPr id="93" name="Gerade Verbindung 13"/>
              <p:cNvCxnSpPr/>
              <p:nvPr/>
            </p:nvCxnSpPr>
            <p:spPr bwMode="auto">
              <a:xfrm rot="16200000" flipH="1">
                <a:off x="5302167" y="3665766"/>
                <a:ext cx="198177" cy="0"/>
              </a:xfrm>
              <a:prstGeom prst="line">
                <a:avLst/>
              </a:prstGeom>
              <a:solidFill>
                <a:srgbClr val="DDDDDD"/>
              </a:solidFill>
              <a:ln w="19050" cap="flat" cmpd="sng" algn="ctr">
                <a:solidFill>
                  <a:srgbClr val="808080"/>
                </a:solidFill>
                <a:prstDash val="solid"/>
                <a:round/>
                <a:headEnd type="none" w="med" len="med"/>
                <a:tailEnd type="none" w="med" len="med"/>
              </a:ln>
              <a:effectLst/>
            </p:spPr>
          </p:cxnSp>
          <p:cxnSp>
            <p:nvCxnSpPr>
              <p:cNvPr id="94" name="Gerade Verbindung 14"/>
              <p:cNvCxnSpPr/>
              <p:nvPr/>
            </p:nvCxnSpPr>
            <p:spPr bwMode="auto">
              <a:xfrm rot="16200000" flipH="1">
                <a:off x="6124144" y="3665766"/>
                <a:ext cx="198177" cy="0"/>
              </a:xfrm>
              <a:prstGeom prst="line">
                <a:avLst/>
              </a:prstGeom>
              <a:solidFill>
                <a:srgbClr val="DDDDDD"/>
              </a:solidFill>
              <a:ln w="19050" cap="flat" cmpd="sng" algn="ctr">
                <a:solidFill>
                  <a:srgbClr val="808080"/>
                </a:solidFill>
                <a:prstDash val="solid"/>
                <a:round/>
                <a:headEnd type="none" w="med" len="med"/>
                <a:tailEnd type="none" w="med" len="med"/>
              </a:ln>
              <a:effectLst/>
            </p:spPr>
          </p:cxnSp>
          <p:cxnSp>
            <p:nvCxnSpPr>
              <p:cNvPr id="95" name="Gerade Verbindung 15"/>
              <p:cNvCxnSpPr/>
              <p:nvPr/>
            </p:nvCxnSpPr>
            <p:spPr bwMode="auto">
              <a:xfrm rot="16200000" flipH="1">
                <a:off x="6946121" y="3665766"/>
                <a:ext cx="198177" cy="0"/>
              </a:xfrm>
              <a:prstGeom prst="line">
                <a:avLst/>
              </a:prstGeom>
              <a:solidFill>
                <a:srgbClr val="DDDDDD"/>
              </a:solidFill>
              <a:ln w="19050" cap="flat" cmpd="sng" algn="ctr">
                <a:solidFill>
                  <a:srgbClr val="808080"/>
                </a:solidFill>
                <a:prstDash val="solid"/>
                <a:round/>
                <a:headEnd type="none" w="med" len="med"/>
                <a:tailEnd type="none" w="med" len="med"/>
              </a:ln>
              <a:effectLst/>
            </p:spPr>
          </p:cxnSp>
          <p:cxnSp>
            <p:nvCxnSpPr>
              <p:cNvPr id="96" name="Gerade Verbindung 16"/>
              <p:cNvCxnSpPr/>
              <p:nvPr/>
            </p:nvCxnSpPr>
            <p:spPr bwMode="auto">
              <a:xfrm rot="16200000" flipH="1">
                <a:off x="7768098" y="3665766"/>
                <a:ext cx="198177" cy="0"/>
              </a:xfrm>
              <a:prstGeom prst="line">
                <a:avLst/>
              </a:prstGeom>
              <a:solidFill>
                <a:srgbClr val="DDDDDD"/>
              </a:solidFill>
              <a:ln w="19050" cap="flat" cmpd="sng" algn="ctr">
                <a:solidFill>
                  <a:srgbClr val="808080"/>
                </a:solidFill>
                <a:prstDash val="solid"/>
                <a:round/>
                <a:headEnd type="none" w="med" len="med"/>
                <a:tailEnd type="none" w="med" len="med"/>
              </a:ln>
              <a:effectLst/>
            </p:spPr>
          </p:cxnSp>
          <p:sp>
            <p:nvSpPr>
              <p:cNvPr id="97" name="Rechteck 3"/>
              <p:cNvSpPr/>
              <p:nvPr>
                <p:custDataLst>
                  <p:tags r:id="rId66"/>
                </p:custDataLst>
              </p:nvPr>
            </p:nvSpPr>
            <p:spPr bwMode="auto">
              <a:xfrm>
                <a:off x="468648" y="3615431"/>
                <a:ext cx="8203859" cy="99925"/>
              </a:xfrm>
              <a:prstGeom prst="rect">
                <a:avLst/>
              </a:prstGeom>
              <a:solidFill>
                <a:srgbClr val="FFFFFF"/>
              </a:solidFill>
              <a:ln w="9525" cap="flat" cmpd="sng" algn="ctr">
                <a:solidFill>
                  <a:srgbClr val="B2B2B2"/>
                </a:solidFill>
                <a:prstDash val="solid"/>
                <a:round/>
                <a:headEnd type="none" w="med" len="med"/>
                <a:tailEnd type="none" w="med" len="med"/>
              </a:ln>
              <a:effectLst>
                <a:innerShdw blurRad="63500" dist="12700" dir="16200000">
                  <a:prstClr val="black">
                    <a:alpha val="50000"/>
                  </a:prstClr>
                </a:innerShdw>
              </a:effectLst>
            </p:spPr>
            <p:txBody>
              <a:bodyPr vert="horz" wrap="none" lIns="91440" tIns="45720" rIns="91440" bIns="45720" numCol="1" rtlCol="0" anchor="ctr" anchorCtr="0" compatLnSpc="1">
                <a:prstTxWarp prst="textNoShape">
                  <a:avLst/>
                </a:prstTxWarp>
              </a:bodyPr>
              <a:lstStyle/>
              <a:p>
                <a:pPr marL="0" marR="0" indent="0" algn="ctr" defTabSz="873256"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chemeClr val="tx1"/>
                  </a:solidFill>
                  <a:effectLst/>
                  <a:latin typeface="Arial" charset="0"/>
                </a:endParaRPr>
              </a:p>
            </p:txBody>
          </p:sp>
          <p:cxnSp>
            <p:nvCxnSpPr>
              <p:cNvPr id="98" name="Gerade Verbindung 5"/>
              <p:cNvCxnSpPr/>
              <p:nvPr/>
            </p:nvCxnSpPr>
            <p:spPr bwMode="auto">
              <a:xfrm rot="5400000">
                <a:off x="370304" y="3665766"/>
                <a:ext cx="198177" cy="0"/>
              </a:xfrm>
              <a:prstGeom prst="line">
                <a:avLst/>
              </a:prstGeom>
              <a:solidFill>
                <a:srgbClr val="DDDDDD"/>
              </a:solidFill>
              <a:ln w="19050" cap="flat" cmpd="sng" algn="ctr">
                <a:solidFill>
                  <a:srgbClr val="808080"/>
                </a:solidFill>
                <a:prstDash val="solid"/>
                <a:round/>
                <a:headEnd type="none" w="med" len="med"/>
                <a:tailEnd type="none" w="med" len="med"/>
              </a:ln>
              <a:effectLst/>
            </p:spPr>
          </p:cxnSp>
          <p:cxnSp>
            <p:nvCxnSpPr>
              <p:cNvPr id="99" name="Gerade Verbindung 7"/>
              <p:cNvCxnSpPr/>
              <p:nvPr/>
            </p:nvCxnSpPr>
            <p:spPr bwMode="auto">
              <a:xfrm rot="5400000">
                <a:off x="8580414" y="3665766"/>
                <a:ext cx="198177" cy="0"/>
              </a:xfrm>
              <a:prstGeom prst="line">
                <a:avLst/>
              </a:prstGeom>
              <a:solidFill>
                <a:srgbClr val="DDDDDD"/>
              </a:solidFill>
              <a:ln w="19050" cap="flat" cmpd="sng" algn="ctr">
                <a:solidFill>
                  <a:srgbClr val="808080"/>
                </a:solidFill>
                <a:prstDash val="solid"/>
                <a:round/>
                <a:headEnd type="none" w="med" len="med"/>
                <a:tailEnd type="none" w="med" len="med"/>
              </a:ln>
              <a:effectLst/>
            </p:spPr>
          </p:cxnSp>
        </p:grpSp>
      </p:grpSp>
      <p:grpSp>
        <p:nvGrpSpPr>
          <p:cNvPr id="37" name="Gruppieren 80"/>
          <p:cNvGrpSpPr/>
          <p:nvPr>
            <p:custDataLst>
              <p:tags r:id="rId2"/>
            </p:custDataLst>
          </p:nvPr>
        </p:nvGrpSpPr>
        <p:grpSpPr>
          <a:xfrm>
            <a:off x="549545" y="1263274"/>
            <a:ext cx="1405890" cy="1649189"/>
            <a:chOff x="670933" y="1555749"/>
            <a:chExt cx="1405890" cy="2198918"/>
          </a:xfrm>
        </p:grpSpPr>
        <p:cxnSp>
          <p:nvCxnSpPr>
            <p:cNvPr id="73" name="Gerade Verbindung 28"/>
            <p:cNvCxnSpPr>
              <a:stCxn id="74" idx="0"/>
            </p:cNvCxnSpPr>
            <p:nvPr/>
          </p:nvCxnSpPr>
          <p:spPr bwMode="auto">
            <a:xfrm rot="5400000" flipH="1" flipV="1">
              <a:off x="-284526" y="2583208"/>
              <a:ext cx="2054918" cy="0"/>
            </a:xfrm>
            <a:prstGeom prst="line">
              <a:avLst/>
            </a:prstGeom>
            <a:solidFill>
              <a:srgbClr val="DDDDDD"/>
            </a:solidFill>
            <a:ln w="12700" cap="flat" cmpd="sng" algn="ctr">
              <a:solidFill>
                <a:srgbClr val="A6A6A6"/>
              </a:solidFill>
              <a:prstDash val="sysDash"/>
              <a:round/>
              <a:headEnd type="none" w="med" len="med"/>
              <a:tailEnd type="none" w="med" len="med"/>
            </a:ln>
            <a:effectLst/>
          </p:spPr>
        </p:cxnSp>
        <p:sp>
          <p:nvSpPr>
            <p:cNvPr id="74" name="Ellipse 20"/>
            <p:cNvSpPr/>
            <p:nvPr>
              <p:custDataLst>
                <p:tags r:id="rId62"/>
              </p:custDataLst>
            </p:nvPr>
          </p:nvSpPr>
          <p:spPr bwMode="auto">
            <a:xfrm>
              <a:off x="670933" y="3610667"/>
              <a:ext cx="144000" cy="144000"/>
            </a:xfrm>
            <a:prstGeom prst="ellipse">
              <a:avLst/>
            </a:prstGeom>
            <a:solidFill>
              <a:schemeClr val="accent1"/>
            </a:soli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a:scene3d>
              <a:camera prst="orthographicFront"/>
              <a:lightRig rig="threePt" dir="t">
                <a:rot lat="0" lon="0" rev="1200000"/>
              </a:lightRig>
            </a:scene3d>
            <a:sp3d>
              <a:bevelT w="69850" h="69850"/>
            </a:sp3d>
          </p:spPr>
          <p:txBody>
            <a:bodyPr vert="horz" wrap="none" lIns="91440" tIns="45720" rIns="91440" bIns="45720" numCol="1" rtlCol="0" anchor="ctr" anchorCtr="0" compatLnSpc="1">
              <a:prstTxWarp prst="textNoShape">
                <a:avLst/>
              </a:prstTxWarp>
            </a:bodyPr>
            <a:lstStyle/>
            <a:p>
              <a:pPr marL="0" marR="0" indent="0" algn="ctr" defTabSz="873256"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chemeClr val="tx1"/>
                </a:solidFill>
                <a:effectLst/>
                <a:latin typeface="Arial" charset="0"/>
              </a:endParaRPr>
            </a:p>
          </p:txBody>
        </p:sp>
        <p:sp>
          <p:nvSpPr>
            <p:cNvPr id="75" name="Rechteck 72"/>
            <p:cNvSpPr/>
            <p:nvPr>
              <p:custDataLst>
                <p:tags r:id="rId63"/>
              </p:custDataLst>
            </p:nvPr>
          </p:nvSpPr>
          <p:spPr bwMode="auto">
            <a:xfrm>
              <a:off x="742933" y="1556683"/>
              <a:ext cx="1333890" cy="650882"/>
            </a:xfrm>
            <a:prstGeom prst="rect">
              <a:avLst/>
            </a:prstGeom>
            <a:blipFill dpi="0" rotWithShape="1">
              <a:blip r:embed="rId71" cstate="print"/>
              <a:srcRect/>
              <a:stretch>
                <a:fillRect l="-1000" t="-32000" r="-1000" b="-15000"/>
              </a:stretch>
            </a:blipFill>
            <a:ln w="12700">
              <a:solidFill>
                <a:srgbClr val="C0C0C0"/>
              </a:solidFill>
              <a:miter lim="800000"/>
              <a:headEnd/>
              <a:tailEnd/>
            </a:ln>
            <a:effectLst>
              <a:outerShdw blurRad="127000" dist="63500" dir="3600000" algn="t" rotWithShape="0">
                <a:prstClr val="black">
                  <a:alpha val="40000"/>
                </a:prstClr>
              </a:outerShdw>
            </a:effectLst>
          </p:spPr>
          <p:txBody>
            <a:bodyPr lIns="90000" tIns="72000" rIns="0" bIns="0" anchor="t" anchorCtr="0"/>
            <a:lstStyle/>
            <a:p>
              <a:pPr>
                <a:spcBef>
                  <a:spcPct val="50000"/>
                </a:spcBef>
              </a:pPr>
              <a:endParaRPr lang="en-GB" sz="1000" noProof="1">
                <a:latin typeface="Calibri" pitchFamily="34" charset="0"/>
                <a:cs typeface="Calibri" pitchFamily="34" charset="0"/>
              </a:endParaRPr>
            </a:p>
          </p:txBody>
        </p:sp>
        <p:sp>
          <p:nvSpPr>
            <p:cNvPr id="76" name="Rechteck 26"/>
            <p:cNvSpPr/>
            <p:nvPr>
              <p:custDataLst>
                <p:tags r:id="rId64"/>
              </p:custDataLst>
            </p:nvPr>
          </p:nvSpPr>
          <p:spPr bwMode="auto">
            <a:xfrm>
              <a:off x="742933" y="2207564"/>
              <a:ext cx="1333890" cy="522401"/>
            </a:xfrm>
            <a:prstGeom prst="rect">
              <a:avLst/>
            </a:prstGeom>
            <a:gradFill>
              <a:gsLst>
                <a:gs pos="0">
                  <a:srgbClr val="FFFFFF"/>
                </a:gs>
                <a:gs pos="100000">
                  <a:srgbClr val="D7D7D7"/>
                </a:gs>
              </a:gsLst>
              <a:lin ang="5400000" scaled="0"/>
            </a:gradFill>
            <a:ln w="12700">
              <a:solidFill>
                <a:srgbClr val="C0C0C0"/>
              </a:solidFill>
              <a:miter lim="800000"/>
              <a:headEnd/>
              <a:tailEnd/>
            </a:ln>
            <a:effectLst>
              <a:outerShdw blurRad="127000" dist="63500" dir="3600000" algn="t" rotWithShape="0">
                <a:prstClr val="black">
                  <a:alpha val="40000"/>
                </a:prstClr>
              </a:outerShdw>
            </a:effectLst>
          </p:spPr>
          <p:txBody>
            <a:bodyPr lIns="90000" tIns="72000" rIns="0" bIns="0" anchor="t" anchorCtr="0"/>
            <a:lstStyle/>
            <a:p>
              <a:pPr>
                <a:spcBef>
                  <a:spcPct val="50000"/>
                </a:spcBef>
              </a:pPr>
              <a:r>
                <a:rPr lang="en-US" sz="1000" b="1" noProof="1" smtClean="0">
                  <a:solidFill>
                    <a:srgbClr val="003D7E"/>
                  </a:solidFill>
                  <a:latin typeface="Arial" pitchFamily="34" charset="0"/>
                  <a:cs typeface="Arial" pitchFamily="34" charset="0"/>
                </a:rPr>
                <a:t>Introduction and Pre-test</a:t>
              </a:r>
              <a:endParaRPr lang="en-GB" sz="1000" b="1" noProof="1">
                <a:solidFill>
                  <a:srgbClr val="003D7E"/>
                </a:solidFill>
                <a:latin typeface="Calibri" pitchFamily="34" charset="0"/>
                <a:cs typeface="Calibri" pitchFamily="34" charset="0"/>
              </a:endParaRPr>
            </a:p>
          </p:txBody>
        </p:sp>
      </p:grpSp>
      <p:grpSp>
        <p:nvGrpSpPr>
          <p:cNvPr id="38" name="Gruppieren 90"/>
          <p:cNvGrpSpPr/>
          <p:nvPr>
            <p:custDataLst>
              <p:tags r:id="rId3"/>
            </p:custDataLst>
          </p:nvPr>
        </p:nvGrpSpPr>
        <p:grpSpPr>
          <a:xfrm>
            <a:off x="3386315" y="1740895"/>
            <a:ext cx="1405890" cy="1172132"/>
            <a:chOff x="6987334" y="2191824"/>
            <a:chExt cx="1405890" cy="1562843"/>
          </a:xfrm>
        </p:grpSpPr>
        <p:grpSp>
          <p:nvGrpSpPr>
            <p:cNvPr id="68" name="Gruppieren 99"/>
            <p:cNvGrpSpPr/>
            <p:nvPr/>
          </p:nvGrpSpPr>
          <p:grpSpPr>
            <a:xfrm>
              <a:off x="8249224" y="2206812"/>
              <a:ext cx="144000" cy="1547855"/>
              <a:chOff x="8249224" y="2206812"/>
              <a:chExt cx="144000" cy="1547855"/>
            </a:xfrm>
          </p:grpSpPr>
          <p:cxnSp>
            <p:nvCxnSpPr>
              <p:cNvPr id="71" name="Gerade Verbindung 45"/>
              <p:cNvCxnSpPr>
                <a:stCxn id="72" idx="0"/>
              </p:cNvCxnSpPr>
              <p:nvPr/>
            </p:nvCxnSpPr>
            <p:spPr bwMode="auto">
              <a:xfrm flipV="1">
                <a:off x="8321224" y="2206812"/>
                <a:ext cx="0" cy="1403855"/>
              </a:xfrm>
              <a:prstGeom prst="line">
                <a:avLst/>
              </a:prstGeom>
              <a:solidFill>
                <a:srgbClr val="DDDDDD"/>
              </a:solidFill>
              <a:ln w="12700" cap="flat" cmpd="sng" algn="ctr">
                <a:solidFill>
                  <a:srgbClr val="A6A6A6"/>
                </a:solidFill>
                <a:prstDash val="sysDash"/>
                <a:round/>
                <a:headEnd type="none" w="med" len="med"/>
                <a:tailEnd type="none" w="med" len="med"/>
              </a:ln>
              <a:effectLst/>
            </p:spPr>
          </p:cxnSp>
          <p:sp>
            <p:nvSpPr>
              <p:cNvPr id="72" name="Ellipse 25"/>
              <p:cNvSpPr/>
              <p:nvPr>
                <p:custDataLst>
                  <p:tags r:id="rId61"/>
                </p:custDataLst>
              </p:nvPr>
            </p:nvSpPr>
            <p:spPr bwMode="auto">
              <a:xfrm>
                <a:off x="8249224" y="3610667"/>
                <a:ext cx="144000" cy="144000"/>
              </a:xfrm>
              <a:prstGeom prst="ellipse">
                <a:avLst/>
              </a:prstGeom>
              <a:solidFill>
                <a:schemeClr val="accent1"/>
              </a:soli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a:scene3d>
                <a:camera prst="orthographicFront"/>
                <a:lightRig rig="threePt" dir="t">
                  <a:rot lat="0" lon="0" rev="1200000"/>
                </a:lightRig>
              </a:scene3d>
              <a:sp3d>
                <a:bevelT w="69850" h="69850"/>
              </a:sp3d>
            </p:spPr>
            <p:txBody>
              <a:bodyPr vert="horz" wrap="none" lIns="91440" tIns="45720" rIns="91440" bIns="45720" numCol="1" rtlCol="0" anchor="ctr" anchorCtr="0" compatLnSpc="1">
                <a:prstTxWarp prst="textNoShape">
                  <a:avLst/>
                </a:prstTxWarp>
              </a:bodyPr>
              <a:lstStyle/>
              <a:p>
                <a:pPr marL="0" marR="0" indent="0" algn="ctr" defTabSz="873256"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chemeClr val="tx1"/>
                  </a:solidFill>
                  <a:effectLst/>
                  <a:latin typeface="Arial" charset="0"/>
                </a:endParaRPr>
              </a:p>
            </p:txBody>
          </p:sp>
        </p:grpSp>
        <p:sp>
          <p:nvSpPr>
            <p:cNvPr id="69" name="Rechteck 75"/>
            <p:cNvSpPr/>
            <p:nvPr>
              <p:custDataLst>
                <p:tags r:id="rId59"/>
              </p:custDataLst>
            </p:nvPr>
          </p:nvSpPr>
          <p:spPr bwMode="auto">
            <a:xfrm>
              <a:off x="6987334" y="2191824"/>
              <a:ext cx="1333890" cy="650882"/>
            </a:xfrm>
            <a:prstGeom prst="rect">
              <a:avLst/>
            </a:prstGeom>
            <a:blipFill>
              <a:blip r:embed="rId72" cstate="print"/>
              <a:stretch>
                <a:fillRect l="-1000" t="-32000" r="-1000" b="-15000"/>
              </a:stretch>
            </a:blipFill>
            <a:ln w="12700">
              <a:solidFill>
                <a:srgbClr val="C0C0C0"/>
              </a:solidFill>
              <a:miter lim="800000"/>
              <a:headEnd/>
              <a:tailEnd/>
            </a:ln>
            <a:effectLst>
              <a:outerShdw blurRad="127000" dist="63500" dir="3600000" algn="t" rotWithShape="0">
                <a:prstClr val="black">
                  <a:alpha val="40000"/>
                </a:prstClr>
              </a:outerShdw>
            </a:effectLst>
          </p:spPr>
          <p:txBody>
            <a:bodyPr lIns="90000" tIns="72000" rIns="0" bIns="0" anchor="t" anchorCtr="0"/>
            <a:lstStyle/>
            <a:p>
              <a:pPr lvl="0">
                <a:spcBef>
                  <a:spcPct val="50000"/>
                </a:spcBef>
              </a:pPr>
              <a:endParaRPr lang="en-GB" sz="1000" noProof="1">
                <a:solidFill>
                  <a:prstClr val="black"/>
                </a:solidFill>
                <a:latin typeface="Calibri" pitchFamily="34" charset="0"/>
                <a:cs typeface="Calibri" pitchFamily="34" charset="0"/>
              </a:endParaRPr>
            </a:p>
          </p:txBody>
        </p:sp>
        <p:sp>
          <p:nvSpPr>
            <p:cNvPr id="70" name="Rechteck 44"/>
            <p:cNvSpPr/>
            <p:nvPr>
              <p:custDataLst>
                <p:tags r:id="rId60"/>
              </p:custDataLst>
            </p:nvPr>
          </p:nvSpPr>
          <p:spPr bwMode="auto">
            <a:xfrm>
              <a:off x="6987334" y="2842706"/>
              <a:ext cx="1333890" cy="324438"/>
            </a:xfrm>
            <a:prstGeom prst="rect">
              <a:avLst/>
            </a:prstGeom>
            <a:gradFill>
              <a:gsLst>
                <a:gs pos="0">
                  <a:srgbClr val="FFFFFF"/>
                </a:gs>
                <a:gs pos="100000">
                  <a:srgbClr val="D7D7D7"/>
                </a:gs>
              </a:gsLst>
              <a:lin ang="5400000" scaled="0"/>
            </a:gradFill>
            <a:ln w="12700">
              <a:solidFill>
                <a:srgbClr val="C0C0C0"/>
              </a:solidFill>
              <a:miter lim="800000"/>
              <a:headEnd/>
              <a:tailEnd/>
            </a:ln>
            <a:effectLst>
              <a:outerShdw blurRad="127000" dist="63500" dir="3600000" algn="t" rotWithShape="0">
                <a:prstClr val="black">
                  <a:alpha val="40000"/>
                </a:prstClr>
              </a:outerShdw>
            </a:effectLst>
          </p:spPr>
          <p:txBody>
            <a:bodyPr lIns="90000" tIns="72000" rIns="0" bIns="0" anchor="t" anchorCtr="0"/>
            <a:lstStyle/>
            <a:p>
              <a:pPr algn="l" defTabSz="765615" eaLnBrk="0" hangingPunct="0"/>
              <a:r>
                <a:rPr lang="en-US" sz="1000" b="1" noProof="1" smtClean="0">
                  <a:solidFill>
                    <a:srgbClr val="002060"/>
                  </a:solidFill>
                  <a:latin typeface="Arial" pitchFamily="34" charset="0"/>
                  <a:cs typeface="Arial" pitchFamily="34" charset="0"/>
                </a:rPr>
                <a:t> Safety Hazards</a:t>
              </a:r>
              <a:endParaRPr lang="en-US" sz="1000" b="1" noProof="1">
                <a:solidFill>
                  <a:srgbClr val="002060"/>
                </a:solidFill>
                <a:latin typeface="Arial" pitchFamily="34" charset="0"/>
                <a:cs typeface="Arial" pitchFamily="34" charset="0"/>
              </a:endParaRPr>
            </a:p>
          </p:txBody>
        </p:sp>
      </p:grpSp>
      <p:grpSp>
        <p:nvGrpSpPr>
          <p:cNvPr id="39" name="Gruppieren 81"/>
          <p:cNvGrpSpPr/>
          <p:nvPr/>
        </p:nvGrpSpPr>
        <p:grpSpPr>
          <a:xfrm>
            <a:off x="152400" y="2805026"/>
            <a:ext cx="1419621" cy="2184616"/>
            <a:chOff x="3015658" y="3610667"/>
            <a:chExt cx="1419621" cy="2912821"/>
          </a:xfrm>
        </p:grpSpPr>
        <p:grpSp>
          <p:nvGrpSpPr>
            <p:cNvPr id="63" name="Gruppieren 92"/>
            <p:cNvGrpSpPr/>
            <p:nvPr/>
          </p:nvGrpSpPr>
          <p:grpSpPr>
            <a:xfrm>
              <a:off x="4291279" y="3610667"/>
              <a:ext cx="144000" cy="1831283"/>
              <a:chOff x="4907642" y="3610667"/>
              <a:chExt cx="144000" cy="1831283"/>
            </a:xfrm>
          </p:grpSpPr>
          <p:cxnSp>
            <p:nvCxnSpPr>
              <p:cNvPr id="66" name="Gerade Verbindung 39"/>
              <p:cNvCxnSpPr>
                <a:endCxn id="67" idx="4"/>
              </p:cNvCxnSpPr>
              <p:nvPr/>
            </p:nvCxnSpPr>
            <p:spPr bwMode="auto">
              <a:xfrm rot="5400000" flipH="1" flipV="1">
                <a:off x="4135177" y="4597485"/>
                <a:ext cx="1687283" cy="1648"/>
              </a:xfrm>
              <a:prstGeom prst="line">
                <a:avLst/>
              </a:prstGeom>
              <a:solidFill>
                <a:srgbClr val="DDDDDD"/>
              </a:solidFill>
              <a:ln w="12700" cap="flat" cmpd="sng" algn="ctr">
                <a:solidFill>
                  <a:srgbClr val="A6A6A6"/>
                </a:solidFill>
                <a:prstDash val="sysDash"/>
                <a:round/>
                <a:headEnd type="none" w="med" len="med"/>
                <a:tailEnd type="none" w="med" len="med"/>
              </a:ln>
              <a:effectLst/>
            </p:spPr>
          </p:cxnSp>
          <p:sp>
            <p:nvSpPr>
              <p:cNvPr id="67" name="Ellipse 22"/>
              <p:cNvSpPr/>
              <p:nvPr>
                <p:custDataLst>
                  <p:tags r:id="rId58"/>
                </p:custDataLst>
              </p:nvPr>
            </p:nvSpPr>
            <p:spPr bwMode="auto">
              <a:xfrm>
                <a:off x="4907642" y="3610667"/>
                <a:ext cx="144000" cy="144000"/>
              </a:xfrm>
              <a:prstGeom prst="ellipse">
                <a:avLst/>
              </a:prstGeom>
              <a:solidFill>
                <a:schemeClr val="accent1"/>
              </a:soli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a:scene3d>
                <a:camera prst="orthographicFront"/>
                <a:lightRig rig="threePt" dir="t">
                  <a:rot lat="0" lon="0" rev="1200000"/>
                </a:lightRig>
              </a:scene3d>
              <a:sp3d>
                <a:bevelT w="69850" h="69850"/>
              </a:sp3d>
            </p:spPr>
            <p:txBody>
              <a:bodyPr vert="horz" wrap="none" lIns="91440" tIns="45720" rIns="91440" bIns="45720" numCol="1" rtlCol="0" anchor="ctr" anchorCtr="0" compatLnSpc="1">
                <a:prstTxWarp prst="textNoShape">
                  <a:avLst/>
                </a:prstTxWarp>
              </a:bodyPr>
              <a:lstStyle/>
              <a:p>
                <a:pPr marL="0" marR="0" indent="0" algn="ctr" defTabSz="873256"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chemeClr val="tx1"/>
                  </a:solidFill>
                  <a:effectLst/>
                  <a:latin typeface="Arial" charset="0"/>
                </a:endParaRPr>
              </a:p>
            </p:txBody>
          </p:sp>
        </p:grpSp>
        <p:sp>
          <p:nvSpPr>
            <p:cNvPr id="64" name="Rechteck 76"/>
            <p:cNvSpPr/>
            <p:nvPr>
              <p:custDataLst>
                <p:tags r:id="rId56"/>
              </p:custDataLst>
            </p:nvPr>
          </p:nvSpPr>
          <p:spPr bwMode="auto">
            <a:xfrm>
              <a:off x="3015658" y="5128433"/>
              <a:ext cx="1333890" cy="1022968"/>
            </a:xfrm>
            <a:prstGeom prst="rect">
              <a:avLst/>
            </a:prstGeom>
            <a:blipFill dpi="0" rotWithShape="1">
              <a:blip r:embed="rId73" cstate="print"/>
              <a:srcRect/>
              <a:stretch>
                <a:fillRect l="3000" t="-32000" r="23000" b="-235000"/>
              </a:stretch>
            </a:blipFill>
            <a:ln w="12700">
              <a:solidFill>
                <a:srgbClr val="C0C0C0"/>
              </a:solidFill>
              <a:miter lim="800000"/>
              <a:headEnd/>
              <a:tailEnd/>
            </a:ln>
            <a:effectLst>
              <a:outerShdw blurRad="127000" dist="63500" dir="3600000" algn="t" rotWithShape="0">
                <a:prstClr val="black">
                  <a:alpha val="40000"/>
                </a:prstClr>
              </a:outerShdw>
            </a:effectLst>
          </p:spPr>
          <p:txBody>
            <a:bodyPr lIns="90000" tIns="72000" rIns="0" bIns="0" anchor="t" anchorCtr="0"/>
            <a:lstStyle/>
            <a:p>
              <a:pPr lvl="0">
                <a:spcBef>
                  <a:spcPct val="50000"/>
                </a:spcBef>
              </a:pPr>
              <a:endParaRPr lang="en-GB" sz="1000" noProof="1">
                <a:solidFill>
                  <a:prstClr val="black"/>
                </a:solidFill>
                <a:latin typeface="Calibri" pitchFamily="34" charset="0"/>
                <a:cs typeface="Calibri" pitchFamily="34" charset="0"/>
              </a:endParaRPr>
            </a:p>
          </p:txBody>
        </p:sp>
        <p:sp>
          <p:nvSpPr>
            <p:cNvPr id="65" name="Rechteck 38"/>
            <p:cNvSpPr/>
            <p:nvPr>
              <p:custDataLst>
                <p:tags r:id="rId57"/>
              </p:custDataLst>
            </p:nvPr>
          </p:nvSpPr>
          <p:spPr bwMode="auto">
            <a:xfrm>
              <a:off x="3015658" y="6151401"/>
              <a:ext cx="1333890" cy="372087"/>
            </a:xfrm>
            <a:prstGeom prst="rect">
              <a:avLst/>
            </a:prstGeom>
            <a:gradFill>
              <a:gsLst>
                <a:gs pos="0">
                  <a:srgbClr val="FFFFFF"/>
                </a:gs>
                <a:gs pos="100000">
                  <a:srgbClr val="D7D7D7"/>
                </a:gs>
              </a:gsLst>
              <a:lin ang="5400000" scaled="0"/>
            </a:gradFill>
            <a:ln w="12700">
              <a:solidFill>
                <a:srgbClr val="C0C0C0"/>
              </a:solidFill>
              <a:miter lim="800000"/>
              <a:headEnd/>
              <a:tailEnd/>
            </a:ln>
            <a:effectLst>
              <a:outerShdw blurRad="127000" dist="63500" dir="3600000" algn="t" rotWithShape="0">
                <a:prstClr val="black">
                  <a:alpha val="40000"/>
                </a:prstClr>
              </a:outerShdw>
            </a:effectLst>
          </p:spPr>
          <p:txBody>
            <a:bodyPr lIns="90000" tIns="72000" rIns="0" bIns="0" anchor="t" anchorCtr="0"/>
            <a:lstStyle/>
            <a:p>
              <a:pPr lvl="0">
                <a:spcBef>
                  <a:spcPct val="50000"/>
                </a:spcBef>
              </a:pPr>
              <a:r>
                <a:rPr lang="en-GB" sz="1000" b="1" noProof="1" smtClean="0">
                  <a:solidFill>
                    <a:srgbClr val="003D7E"/>
                  </a:solidFill>
                  <a:latin typeface="Arial" pitchFamily="34" charset="0"/>
                  <a:cs typeface="Arial" pitchFamily="34" charset="0"/>
                </a:rPr>
                <a:t>Protective Clothing</a:t>
              </a:r>
              <a:endParaRPr lang="en-GB" sz="1000" noProof="1">
                <a:solidFill>
                  <a:srgbClr val="003D7E"/>
                </a:solidFill>
                <a:latin typeface="Arial" pitchFamily="34" charset="0"/>
                <a:cs typeface="Arial" pitchFamily="34" charset="0"/>
              </a:endParaRPr>
            </a:p>
          </p:txBody>
        </p:sp>
      </p:grpSp>
      <p:grpSp>
        <p:nvGrpSpPr>
          <p:cNvPr id="40" name="Gruppieren 89"/>
          <p:cNvGrpSpPr/>
          <p:nvPr/>
        </p:nvGrpSpPr>
        <p:grpSpPr>
          <a:xfrm>
            <a:off x="4880656" y="1841326"/>
            <a:ext cx="1413516" cy="1063946"/>
            <a:chOff x="5340349" y="2336073"/>
            <a:chExt cx="1413516" cy="1418594"/>
          </a:xfrm>
        </p:grpSpPr>
        <p:grpSp>
          <p:nvGrpSpPr>
            <p:cNvPr id="58" name="Gruppieren 104"/>
            <p:cNvGrpSpPr/>
            <p:nvPr/>
          </p:nvGrpSpPr>
          <p:grpSpPr>
            <a:xfrm>
              <a:off x="5340349" y="2527603"/>
              <a:ext cx="144000" cy="1227064"/>
              <a:chOff x="3466270" y="2527603"/>
              <a:chExt cx="144000" cy="1227064"/>
            </a:xfrm>
          </p:grpSpPr>
          <p:cxnSp>
            <p:nvCxnSpPr>
              <p:cNvPr id="61" name="Gerade Verbindung 106"/>
              <p:cNvCxnSpPr>
                <a:stCxn id="62" idx="0"/>
              </p:cNvCxnSpPr>
              <p:nvPr/>
            </p:nvCxnSpPr>
            <p:spPr bwMode="auto">
              <a:xfrm flipV="1">
                <a:off x="3538270" y="2527603"/>
                <a:ext cx="7626" cy="1083064"/>
              </a:xfrm>
              <a:prstGeom prst="line">
                <a:avLst/>
              </a:prstGeom>
              <a:solidFill>
                <a:srgbClr val="DDDDDD"/>
              </a:solidFill>
              <a:ln w="12700" cap="flat" cmpd="sng" algn="ctr">
                <a:solidFill>
                  <a:srgbClr val="A6A6A6"/>
                </a:solidFill>
                <a:prstDash val="sysDash"/>
                <a:round/>
                <a:headEnd type="none" w="med" len="med"/>
                <a:tailEnd type="none" w="med" len="med"/>
              </a:ln>
              <a:effectLst/>
            </p:spPr>
          </p:cxnSp>
          <p:sp>
            <p:nvSpPr>
              <p:cNvPr id="62" name="Ellipse 107"/>
              <p:cNvSpPr/>
              <p:nvPr>
                <p:custDataLst>
                  <p:tags r:id="rId55"/>
                </p:custDataLst>
              </p:nvPr>
            </p:nvSpPr>
            <p:spPr bwMode="auto">
              <a:xfrm>
                <a:off x="3466270" y="3610667"/>
                <a:ext cx="144000" cy="144000"/>
              </a:xfrm>
              <a:prstGeom prst="ellipse">
                <a:avLst/>
              </a:prstGeom>
              <a:solidFill>
                <a:schemeClr val="accent1"/>
              </a:soli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a:scene3d>
                <a:camera prst="orthographicFront"/>
                <a:lightRig rig="threePt" dir="t">
                  <a:rot lat="0" lon="0" rev="1200000"/>
                </a:lightRig>
              </a:scene3d>
              <a:sp3d>
                <a:bevelT w="69850" h="69850"/>
              </a:sp3d>
            </p:spPr>
            <p:txBody>
              <a:bodyPr vert="horz" wrap="none" lIns="91440" tIns="45720" rIns="91440" bIns="45720" numCol="1" rtlCol="0" anchor="ctr" anchorCtr="0" compatLnSpc="1">
                <a:prstTxWarp prst="textNoShape">
                  <a:avLst/>
                </a:prstTxWarp>
              </a:bodyPr>
              <a:lstStyle/>
              <a:p>
                <a:pPr marL="0" marR="0" indent="0" algn="ctr" defTabSz="873256"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chemeClr val="tx1"/>
                  </a:solidFill>
                  <a:effectLst/>
                  <a:latin typeface="Arial" charset="0"/>
                </a:endParaRPr>
              </a:p>
            </p:txBody>
          </p:sp>
        </p:grpSp>
        <p:sp>
          <p:nvSpPr>
            <p:cNvPr id="59" name="Rechteck 77"/>
            <p:cNvSpPr/>
            <p:nvPr>
              <p:custDataLst>
                <p:tags r:id="rId53"/>
              </p:custDataLst>
            </p:nvPr>
          </p:nvSpPr>
          <p:spPr bwMode="auto">
            <a:xfrm>
              <a:off x="5419975" y="2336073"/>
              <a:ext cx="1333890" cy="609600"/>
            </a:xfrm>
            <a:prstGeom prst="rect">
              <a:avLst/>
            </a:prstGeom>
            <a:blipFill>
              <a:blip r:embed="rId74" cstate="print"/>
              <a:stretch>
                <a:fillRect l="-1000" t="-32000" r="-1000" b="-15000"/>
              </a:stretch>
            </a:blipFill>
            <a:ln w="12700">
              <a:solidFill>
                <a:srgbClr val="C0C0C0"/>
              </a:solidFill>
              <a:miter lim="800000"/>
              <a:headEnd/>
              <a:tailEnd/>
            </a:ln>
            <a:effectLst>
              <a:outerShdw blurRad="127000" dist="63500" dir="3600000" algn="t" rotWithShape="0">
                <a:prstClr val="black">
                  <a:alpha val="40000"/>
                </a:prstClr>
              </a:outerShdw>
            </a:effectLst>
          </p:spPr>
          <p:txBody>
            <a:bodyPr lIns="90000" tIns="72000" rIns="0" bIns="0" anchor="t" anchorCtr="0"/>
            <a:lstStyle/>
            <a:p>
              <a:pPr lvl="0">
                <a:spcBef>
                  <a:spcPct val="50000"/>
                </a:spcBef>
              </a:pPr>
              <a:endParaRPr lang="en-GB" sz="1000" noProof="1">
                <a:solidFill>
                  <a:prstClr val="black"/>
                </a:solidFill>
                <a:latin typeface="Calibri" pitchFamily="34" charset="0"/>
                <a:cs typeface="Calibri" pitchFamily="34" charset="0"/>
              </a:endParaRPr>
            </a:p>
          </p:txBody>
        </p:sp>
        <p:sp>
          <p:nvSpPr>
            <p:cNvPr id="60" name="Rechteck 105"/>
            <p:cNvSpPr/>
            <p:nvPr>
              <p:custDataLst>
                <p:tags r:id="rId54"/>
              </p:custDataLst>
            </p:nvPr>
          </p:nvSpPr>
          <p:spPr bwMode="auto">
            <a:xfrm>
              <a:off x="5419975" y="2945673"/>
              <a:ext cx="1333890" cy="324438"/>
            </a:xfrm>
            <a:prstGeom prst="rect">
              <a:avLst/>
            </a:prstGeom>
            <a:gradFill>
              <a:gsLst>
                <a:gs pos="0">
                  <a:srgbClr val="FFFFFF"/>
                </a:gs>
                <a:gs pos="100000">
                  <a:srgbClr val="D7D7D7"/>
                </a:gs>
              </a:gsLst>
              <a:lin ang="5400000" scaled="0"/>
            </a:gradFill>
            <a:ln w="12700">
              <a:solidFill>
                <a:srgbClr val="C0C0C0"/>
              </a:solidFill>
              <a:miter lim="800000"/>
              <a:headEnd/>
              <a:tailEnd/>
            </a:ln>
            <a:effectLst>
              <a:outerShdw blurRad="127000" dist="63500" dir="3600000" algn="t" rotWithShape="0">
                <a:prstClr val="black">
                  <a:alpha val="40000"/>
                </a:prstClr>
              </a:outerShdw>
            </a:effectLst>
          </p:spPr>
          <p:txBody>
            <a:bodyPr lIns="90000" tIns="72000" rIns="0" bIns="0" anchor="t" anchorCtr="0"/>
            <a:lstStyle/>
            <a:p>
              <a:pPr algn="l" defTabSz="765615" eaLnBrk="0" hangingPunct="0"/>
              <a:r>
                <a:rPr lang="en-US" sz="1000" b="1" noProof="1" smtClean="0">
                  <a:solidFill>
                    <a:srgbClr val="002060"/>
                  </a:solidFill>
                  <a:latin typeface="Arial" pitchFamily="34" charset="0"/>
                  <a:cs typeface="Arial" pitchFamily="34" charset="0"/>
                </a:rPr>
                <a:t>  Health Hazards</a:t>
              </a:r>
              <a:endParaRPr lang="en-US" sz="1000" b="1" noProof="1">
                <a:solidFill>
                  <a:srgbClr val="002060"/>
                </a:solidFill>
                <a:latin typeface="Arial" pitchFamily="34" charset="0"/>
                <a:cs typeface="Arial" pitchFamily="34" charset="0"/>
              </a:endParaRPr>
            </a:p>
          </p:txBody>
        </p:sp>
      </p:grpSp>
      <p:grpSp>
        <p:nvGrpSpPr>
          <p:cNvPr id="41" name="Gruppieren 88"/>
          <p:cNvGrpSpPr/>
          <p:nvPr/>
        </p:nvGrpSpPr>
        <p:grpSpPr>
          <a:xfrm>
            <a:off x="1752601" y="2805025"/>
            <a:ext cx="1873043" cy="1958537"/>
            <a:chOff x="5417361" y="3610667"/>
            <a:chExt cx="1873042" cy="2546926"/>
          </a:xfrm>
        </p:grpSpPr>
        <p:cxnSp>
          <p:nvCxnSpPr>
            <p:cNvPr id="54" name="Gerade Verbindung 41"/>
            <p:cNvCxnSpPr/>
            <p:nvPr/>
          </p:nvCxnSpPr>
          <p:spPr bwMode="auto">
            <a:xfrm rot="5400000" flipH="1" flipV="1">
              <a:off x="6374761" y="4604659"/>
              <a:ext cx="1687283" cy="1"/>
            </a:xfrm>
            <a:prstGeom prst="line">
              <a:avLst/>
            </a:prstGeom>
            <a:solidFill>
              <a:srgbClr val="DDDDDD"/>
            </a:solidFill>
            <a:ln w="12700" cap="flat" cmpd="sng" algn="ctr">
              <a:solidFill>
                <a:srgbClr val="A6A6A6"/>
              </a:solidFill>
              <a:prstDash val="sysDash"/>
              <a:round/>
              <a:headEnd type="none" w="med" len="med"/>
              <a:tailEnd type="none" w="med" len="med"/>
            </a:ln>
            <a:effectLst/>
          </p:spPr>
        </p:cxnSp>
        <p:sp>
          <p:nvSpPr>
            <p:cNvPr id="55" name="Ellipse 24"/>
            <p:cNvSpPr/>
            <p:nvPr>
              <p:custDataLst>
                <p:tags r:id="rId50"/>
              </p:custDataLst>
            </p:nvPr>
          </p:nvSpPr>
          <p:spPr bwMode="auto">
            <a:xfrm>
              <a:off x="7146403" y="3610667"/>
              <a:ext cx="144000" cy="144000"/>
            </a:xfrm>
            <a:prstGeom prst="ellipse">
              <a:avLst/>
            </a:prstGeom>
            <a:solidFill>
              <a:schemeClr val="accent1"/>
            </a:soli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a:scene3d>
              <a:camera prst="orthographicFront"/>
              <a:lightRig rig="threePt" dir="t">
                <a:rot lat="0" lon="0" rev="1200000"/>
              </a:lightRig>
            </a:scene3d>
            <a:sp3d>
              <a:bevelT w="69850" h="69850"/>
            </a:sp3d>
          </p:spPr>
          <p:txBody>
            <a:bodyPr vert="horz" wrap="none" lIns="91440" tIns="45720" rIns="91440" bIns="45720" numCol="1" rtlCol="0" anchor="ctr" anchorCtr="0" compatLnSpc="1">
              <a:prstTxWarp prst="textNoShape">
                <a:avLst/>
              </a:prstTxWarp>
            </a:bodyPr>
            <a:lstStyle/>
            <a:p>
              <a:pPr marL="0" marR="0" indent="0" algn="ctr" defTabSz="873256"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chemeClr val="tx1"/>
                </a:solidFill>
                <a:effectLst/>
                <a:latin typeface="Arial" charset="0"/>
              </a:endParaRPr>
            </a:p>
          </p:txBody>
        </p:sp>
        <p:sp>
          <p:nvSpPr>
            <p:cNvPr id="56" name="Rechteck 78"/>
            <p:cNvSpPr/>
            <p:nvPr>
              <p:custDataLst>
                <p:tags r:id="rId51"/>
              </p:custDataLst>
            </p:nvPr>
          </p:nvSpPr>
          <p:spPr bwMode="auto">
            <a:xfrm>
              <a:off x="5417361" y="5373736"/>
              <a:ext cx="1811500" cy="476225"/>
            </a:xfrm>
            <a:prstGeom prst="rect">
              <a:avLst/>
            </a:prstGeom>
            <a:blipFill dpi="0" rotWithShape="1">
              <a:blip r:embed="rId75" cstate="print"/>
              <a:srcRect/>
              <a:stretch>
                <a:fillRect l="3000" t="-116000" r="11000" b="-85000"/>
              </a:stretch>
            </a:blipFill>
            <a:ln w="12700">
              <a:solidFill>
                <a:srgbClr val="C0C0C0"/>
              </a:solidFill>
              <a:miter lim="800000"/>
              <a:headEnd/>
              <a:tailEnd/>
            </a:ln>
            <a:effectLst>
              <a:outerShdw blurRad="127000" dist="63500" dir="3600000" algn="t" rotWithShape="0">
                <a:prstClr val="black">
                  <a:alpha val="40000"/>
                </a:prstClr>
              </a:outerShdw>
            </a:effectLst>
          </p:spPr>
          <p:txBody>
            <a:bodyPr lIns="90000" tIns="72000" rIns="0" bIns="0" anchor="t" anchorCtr="0"/>
            <a:lstStyle/>
            <a:p>
              <a:pPr lvl="0">
                <a:spcBef>
                  <a:spcPct val="50000"/>
                </a:spcBef>
              </a:pPr>
              <a:endParaRPr lang="en-GB" sz="1000" noProof="1">
                <a:solidFill>
                  <a:prstClr val="black"/>
                </a:solidFill>
                <a:latin typeface="Calibri" pitchFamily="34" charset="0"/>
                <a:cs typeface="Calibri" pitchFamily="34" charset="0"/>
              </a:endParaRPr>
            </a:p>
          </p:txBody>
        </p:sp>
        <p:sp>
          <p:nvSpPr>
            <p:cNvPr id="57" name="Rechteck 40"/>
            <p:cNvSpPr/>
            <p:nvPr>
              <p:custDataLst>
                <p:tags r:id="rId52"/>
              </p:custDataLst>
            </p:nvPr>
          </p:nvSpPr>
          <p:spPr bwMode="auto">
            <a:xfrm>
              <a:off x="5417361" y="5849961"/>
              <a:ext cx="1811500" cy="307632"/>
            </a:xfrm>
            <a:prstGeom prst="rect">
              <a:avLst/>
            </a:prstGeom>
            <a:gradFill>
              <a:gsLst>
                <a:gs pos="0">
                  <a:schemeClr val="bg1"/>
                </a:gs>
                <a:gs pos="100000">
                  <a:schemeClr val="bg1">
                    <a:lumMod val="75000"/>
                  </a:schemeClr>
                </a:gs>
              </a:gsLst>
              <a:lin ang="5400000" scaled="0"/>
            </a:gradFill>
            <a:ln w="12700">
              <a:solidFill>
                <a:srgbClr val="C0C0C0"/>
              </a:solidFill>
              <a:miter lim="800000"/>
              <a:headEnd/>
              <a:tailEnd/>
            </a:ln>
            <a:effectLst>
              <a:outerShdw blurRad="127000" dist="63500" dir="3600000" algn="t" rotWithShape="0">
                <a:prstClr val="black">
                  <a:alpha val="40000"/>
                </a:prstClr>
              </a:outerShdw>
            </a:effectLst>
          </p:spPr>
          <p:txBody>
            <a:bodyPr lIns="90000" tIns="72000" rIns="0" bIns="0" anchor="t" anchorCtr="0"/>
            <a:lstStyle/>
            <a:p>
              <a:pPr lvl="0">
                <a:spcBef>
                  <a:spcPct val="50000"/>
                </a:spcBef>
              </a:pPr>
              <a:r>
                <a:rPr lang="en-GB" sz="1000" b="1" noProof="1" smtClean="0">
                  <a:solidFill>
                    <a:srgbClr val="003D7E"/>
                  </a:solidFill>
                  <a:latin typeface="Arial" pitchFamily="34" charset="0"/>
                  <a:cs typeface="Arial" pitchFamily="34" charset="0"/>
                </a:rPr>
                <a:t>Decontamination</a:t>
              </a:r>
              <a:endParaRPr lang="en-GB" sz="1000" noProof="1">
                <a:solidFill>
                  <a:srgbClr val="003D7E"/>
                </a:solidFill>
                <a:latin typeface="Arial" pitchFamily="34" charset="0"/>
                <a:cs typeface="Arial" pitchFamily="34" charset="0"/>
              </a:endParaRPr>
            </a:p>
          </p:txBody>
        </p:sp>
      </p:grpSp>
      <p:grpSp>
        <p:nvGrpSpPr>
          <p:cNvPr id="42" name="Gruppieren 79"/>
          <p:cNvGrpSpPr/>
          <p:nvPr/>
        </p:nvGrpSpPr>
        <p:grpSpPr>
          <a:xfrm>
            <a:off x="2008384" y="742951"/>
            <a:ext cx="1221981" cy="2165894"/>
            <a:chOff x="1770349" y="866808"/>
            <a:chExt cx="1221981" cy="2887859"/>
          </a:xfrm>
        </p:grpSpPr>
        <p:grpSp>
          <p:nvGrpSpPr>
            <p:cNvPr id="49" name="Gruppieren 93"/>
            <p:cNvGrpSpPr/>
            <p:nvPr/>
          </p:nvGrpSpPr>
          <p:grpSpPr>
            <a:xfrm>
              <a:off x="1770349" y="1545611"/>
              <a:ext cx="144000" cy="2209056"/>
              <a:chOff x="1770349" y="1545611"/>
              <a:chExt cx="144000" cy="2209056"/>
            </a:xfrm>
          </p:grpSpPr>
          <p:cxnSp>
            <p:nvCxnSpPr>
              <p:cNvPr id="52" name="Gerade Verbindung 30"/>
              <p:cNvCxnSpPr>
                <a:stCxn id="53" idx="0"/>
                <a:endCxn id="51" idx="1"/>
              </p:cNvCxnSpPr>
              <p:nvPr/>
            </p:nvCxnSpPr>
            <p:spPr bwMode="auto">
              <a:xfrm flipH="1" flipV="1">
                <a:off x="1819365" y="1545611"/>
                <a:ext cx="22984" cy="2065056"/>
              </a:xfrm>
              <a:prstGeom prst="line">
                <a:avLst/>
              </a:prstGeom>
              <a:solidFill>
                <a:srgbClr val="DDDDDD"/>
              </a:solidFill>
              <a:ln w="12700" cap="flat" cmpd="sng" algn="ctr">
                <a:solidFill>
                  <a:srgbClr val="A6A6A6"/>
                </a:solidFill>
                <a:prstDash val="sysDash"/>
                <a:round/>
                <a:headEnd type="none" w="med" len="med"/>
                <a:tailEnd type="none" w="med" len="med"/>
              </a:ln>
              <a:effectLst/>
            </p:spPr>
          </p:cxnSp>
          <p:sp>
            <p:nvSpPr>
              <p:cNvPr id="53" name="Ellipse 19"/>
              <p:cNvSpPr/>
              <p:nvPr>
                <p:custDataLst>
                  <p:tags r:id="rId49"/>
                </p:custDataLst>
              </p:nvPr>
            </p:nvSpPr>
            <p:spPr bwMode="auto">
              <a:xfrm>
                <a:off x="1770349" y="3610667"/>
                <a:ext cx="144000" cy="144000"/>
              </a:xfrm>
              <a:prstGeom prst="ellipse">
                <a:avLst/>
              </a:prstGeom>
              <a:solidFill>
                <a:schemeClr val="accent1"/>
              </a:soli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a:scene3d>
                <a:camera prst="orthographicFront"/>
                <a:lightRig rig="threePt" dir="t">
                  <a:rot lat="0" lon="0" rev="1200000"/>
                </a:lightRig>
              </a:scene3d>
              <a:sp3d>
                <a:bevelT w="69850" h="69850"/>
              </a:sp3d>
            </p:spPr>
            <p:txBody>
              <a:bodyPr vert="horz" wrap="none" lIns="91440" tIns="45720" rIns="91440" bIns="45720" numCol="1" rtlCol="0" anchor="ctr" anchorCtr="0" compatLnSpc="1">
                <a:prstTxWarp prst="textNoShape">
                  <a:avLst/>
                </a:prstTxWarp>
              </a:bodyPr>
              <a:lstStyle/>
              <a:p>
                <a:pPr marL="0" marR="0" indent="0" algn="ctr" defTabSz="873256"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chemeClr val="tx1"/>
                  </a:solidFill>
                  <a:effectLst/>
                  <a:latin typeface="Arial" charset="0"/>
                </a:endParaRPr>
              </a:p>
            </p:txBody>
          </p:sp>
        </p:grpSp>
        <p:sp>
          <p:nvSpPr>
            <p:cNvPr id="50" name="Rechteck 73"/>
            <p:cNvSpPr/>
            <p:nvPr>
              <p:custDataLst>
                <p:tags r:id="rId47"/>
              </p:custDataLst>
            </p:nvPr>
          </p:nvSpPr>
          <p:spPr bwMode="auto">
            <a:xfrm>
              <a:off x="1819365" y="866808"/>
              <a:ext cx="1172965" cy="390652"/>
            </a:xfrm>
            <a:prstGeom prst="rect">
              <a:avLst/>
            </a:prstGeom>
            <a:blipFill>
              <a:blip r:embed="rId76" cstate="print"/>
              <a:stretch>
                <a:fillRect l="-1000" t="-32000" r="-1000" b="-15000"/>
              </a:stretch>
            </a:blipFill>
            <a:ln w="12700">
              <a:solidFill>
                <a:srgbClr val="C0C0C0"/>
              </a:solidFill>
              <a:miter lim="800000"/>
              <a:headEnd/>
              <a:tailEnd/>
            </a:ln>
            <a:effectLst>
              <a:outerShdw blurRad="127000" dist="63500" dir="3600000" algn="t" rotWithShape="0">
                <a:prstClr val="black">
                  <a:alpha val="40000"/>
                </a:prstClr>
              </a:outerShdw>
            </a:effectLst>
          </p:spPr>
          <p:txBody>
            <a:bodyPr lIns="90000" tIns="72000" rIns="0" bIns="0" anchor="t" anchorCtr="0"/>
            <a:lstStyle/>
            <a:p>
              <a:pPr lvl="0">
                <a:spcBef>
                  <a:spcPct val="50000"/>
                </a:spcBef>
              </a:pPr>
              <a:endParaRPr lang="en-GB" sz="1000" noProof="1">
                <a:solidFill>
                  <a:prstClr val="black"/>
                </a:solidFill>
                <a:latin typeface="Calibri" pitchFamily="34" charset="0"/>
                <a:cs typeface="Calibri" pitchFamily="34" charset="0"/>
              </a:endParaRPr>
            </a:p>
          </p:txBody>
        </p:sp>
        <p:sp>
          <p:nvSpPr>
            <p:cNvPr id="51" name="Rechteck 29"/>
            <p:cNvSpPr/>
            <p:nvPr>
              <p:custDataLst>
                <p:tags r:id="rId48"/>
              </p:custDataLst>
            </p:nvPr>
          </p:nvSpPr>
          <p:spPr bwMode="auto">
            <a:xfrm>
              <a:off x="1819365" y="1257460"/>
              <a:ext cx="1172965" cy="576302"/>
            </a:xfrm>
            <a:prstGeom prst="rect">
              <a:avLst/>
            </a:prstGeom>
            <a:gradFill>
              <a:gsLst>
                <a:gs pos="0">
                  <a:schemeClr val="bg1"/>
                </a:gs>
                <a:gs pos="100000">
                  <a:schemeClr val="bg1">
                    <a:lumMod val="75000"/>
                  </a:schemeClr>
                </a:gs>
              </a:gsLst>
              <a:lin ang="5400000" scaled="0"/>
            </a:gradFill>
            <a:ln w="12700">
              <a:solidFill>
                <a:srgbClr val="C0C0C0"/>
              </a:solidFill>
              <a:miter lim="800000"/>
              <a:headEnd/>
              <a:tailEnd/>
            </a:ln>
            <a:effectLst>
              <a:outerShdw blurRad="127000" dist="63500" dir="3600000" algn="t" rotWithShape="0">
                <a:prstClr val="black">
                  <a:alpha val="40000"/>
                </a:prstClr>
              </a:outerShdw>
            </a:effectLst>
          </p:spPr>
          <p:txBody>
            <a:bodyPr lIns="90000" tIns="72000" rIns="0" bIns="0" anchor="t" anchorCtr="0"/>
            <a:lstStyle/>
            <a:p>
              <a:pPr marL="0" marR="0" lvl="0" indent="0" algn="l" defTabSz="873256" rtl="0" eaLnBrk="1" fontAlgn="auto" latinLnBrk="0" hangingPunct="1">
                <a:lnSpc>
                  <a:spcPct val="100000"/>
                </a:lnSpc>
                <a:spcBef>
                  <a:spcPct val="50000"/>
                </a:spcBef>
                <a:spcAft>
                  <a:spcPts val="0"/>
                </a:spcAft>
                <a:buClrTx/>
                <a:buSzTx/>
                <a:buFontTx/>
                <a:buNone/>
                <a:tabLst/>
                <a:defRPr/>
              </a:pPr>
              <a:r>
                <a:rPr lang="en-US" sz="1000" b="1" noProof="1" smtClean="0">
                  <a:solidFill>
                    <a:srgbClr val="003D7E"/>
                  </a:solidFill>
                  <a:latin typeface="Arial" pitchFamily="34" charset="0"/>
                  <a:cs typeface="Arial" pitchFamily="34" charset="0"/>
                </a:rPr>
                <a:t>Rights and Responsibilities</a:t>
              </a:r>
              <a:endParaRPr lang="en-GB" sz="1000" noProof="1">
                <a:solidFill>
                  <a:srgbClr val="003D7E"/>
                </a:solidFill>
                <a:latin typeface="Calibri" pitchFamily="34" charset="0"/>
                <a:cs typeface="Calibri" pitchFamily="34" charset="0"/>
              </a:endParaRPr>
            </a:p>
          </p:txBody>
        </p:sp>
      </p:grpSp>
      <p:grpSp>
        <p:nvGrpSpPr>
          <p:cNvPr id="43" name="Gruppieren 82"/>
          <p:cNvGrpSpPr/>
          <p:nvPr/>
        </p:nvGrpSpPr>
        <p:grpSpPr>
          <a:xfrm>
            <a:off x="1672387" y="2805026"/>
            <a:ext cx="1713926" cy="1265151"/>
            <a:chOff x="3035740" y="3610667"/>
            <a:chExt cx="1713926" cy="1686868"/>
          </a:xfrm>
        </p:grpSpPr>
        <p:grpSp>
          <p:nvGrpSpPr>
            <p:cNvPr id="44" name="Gruppieren 92"/>
            <p:cNvGrpSpPr/>
            <p:nvPr/>
          </p:nvGrpSpPr>
          <p:grpSpPr>
            <a:xfrm>
              <a:off x="4291279" y="3610667"/>
              <a:ext cx="144000" cy="1455402"/>
              <a:chOff x="4907642" y="3610667"/>
              <a:chExt cx="144000" cy="1455402"/>
            </a:xfrm>
          </p:grpSpPr>
          <p:cxnSp>
            <p:nvCxnSpPr>
              <p:cNvPr id="47" name="Gerade Verbindung 86"/>
              <p:cNvCxnSpPr>
                <a:endCxn id="48" idx="4"/>
              </p:cNvCxnSpPr>
              <p:nvPr/>
            </p:nvCxnSpPr>
            <p:spPr bwMode="auto">
              <a:xfrm flipV="1">
                <a:off x="4977996" y="3754667"/>
                <a:ext cx="1646" cy="1311402"/>
              </a:xfrm>
              <a:prstGeom prst="line">
                <a:avLst/>
              </a:prstGeom>
              <a:solidFill>
                <a:srgbClr val="DDDDDD"/>
              </a:solidFill>
              <a:ln w="12700" cap="flat" cmpd="sng" algn="ctr">
                <a:solidFill>
                  <a:srgbClr val="A6A6A6"/>
                </a:solidFill>
                <a:prstDash val="sysDash"/>
                <a:round/>
                <a:headEnd type="none" w="med" len="med"/>
                <a:tailEnd type="none" w="med" len="med"/>
              </a:ln>
              <a:effectLst/>
            </p:spPr>
          </p:cxnSp>
          <p:sp>
            <p:nvSpPr>
              <p:cNvPr id="48" name="Ellipse 87"/>
              <p:cNvSpPr/>
              <p:nvPr>
                <p:custDataLst>
                  <p:tags r:id="rId46"/>
                </p:custDataLst>
              </p:nvPr>
            </p:nvSpPr>
            <p:spPr bwMode="auto">
              <a:xfrm>
                <a:off x="4907642" y="3610667"/>
                <a:ext cx="144000" cy="144000"/>
              </a:xfrm>
              <a:prstGeom prst="ellipse">
                <a:avLst/>
              </a:prstGeom>
              <a:solidFill>
                <a:schemeClr val="accent1"/>
              </a:soli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a:scene3d>
                <a:camera prst="orthographicFront"/>
                <a:lightRig rig="threePt" dir="t">
                  <a:rot lat="0" lon="0" rev="1200000"/>
                </a:lightRig>
              </a:scene3d>
              <a:sp3d>
                <a:bevelT w="69850" h="69850"/>
              </a:sp3d>
            </p:spPr>
            <p:txBody>
              <a:bodyPr vert="horz" wrap="none" lIns="91440" tIns="45720" rIns="91440" bIns="45720" numCol="1" rtlCol="0" anchor="ctr" anchorCtr="0" compatLnSpc="1">
                <a:prstTxWarp prst="textNoShape">
                  <a:avLst/>
                </a:prstTxWarp>
              </a:bodyPr>
              <a:lstStyle/>
              <a:p>
                <a:pPr marL="0" marR="0" indent="0" algn="ctr" defTabSz="873256"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chemeClr val="tx1"/>
                  </a:solidFill>
                  <a:effectLst/>
                  <a:latin typeface="Arial" charset="0"/>
                </a:endParaRPr>
              </a:p>
            </p:txBody>
          </p:sp>
        </p:grpSp>
        <p:sp>
          <p:nvSpPr>
            <p:cNvPr id="45" name="Rechteck 84"/>
            <p:cNvSpPr/>
            <p:nvPr>
              <p:custDataLst>
                <p:tags r:id="rId44"/>
              </p:custDataLst>
            </p:nvPr>
          </p:nvSpPr>
          <p:spPr bwMode="auto">
            <a:xfrm>
              <a:off x="3035740" y="4090749"/>
              <a:ext cx="1713926" cy="650882"/>
            </a:xfrm>
            <a:prstGeom prst="rect">
              <a:avLst/>
            </a:prstGeom>
            <a:blipFill dpi="0" rotWithShape="1">
              <a:blip r:embed="rId77" cstate="print"/>
              <a:srcRect/>
              <a:stretch>
                <a:fillRect l="-1000" t="-32000" b="-154000"/>
              </a:stretch>
            </a:blipFill>
            <a:ln w="12700">
              <a:solidFill>
                <a:srgbClr val="C0C0C0"/>
              </a:solidFill>
              <a:miter lim="800000"/>
              <a:headEnd/>
              <a:tailEnd/>
            </a:ln>
            <a:effectLst>
              <a:outerShdw blurRad="127000" dist="63500" dir="3600000" algn="t" rotWithShape="0">
                <a:prstClr val="black">
                  <a:alpha val="40000"/>
                </a:prstClr>
              </a:outerShdw>
            </a:effectLst>
          </p:spPr>
          <p:txBody>
            <a:bodyPr lIns="90000" tIns="72000" rIns="0" bIns="0" anchor="t" anchorCtr="0"/>
            <a:lstStyle/>
            <a:p>
              <a:pPr lvl="0">
                <a:spcBef>
                  <a:spcPct val="50000"/>
                </a:spcBef>
              </a:pPr>
              <a:endParaRPr lang="en-GB" sz="1000" noProof="1">
                <a:solidFill>
                  <a:prstClr val="black"/>
                </a:solidFill>
                <a:latin typeface="Calibri" pitchFamily="34" charset="0"/>
                <a:cs typeface="Calibri" pitchFamily="34" charset="0"/>
              </a:endParaRPr>
            </a:p>
          </p:txBody>
        </p:sp>
        <p:sp>
          <p:nvSpPr>
            <p:cNvPr id="46" name="Rechteck 85"/>
            <p:cNvSpPr/>
            <p:nvPr>
              <p:custDataLst>
                <p:tags r:id="rId45"/>
              </p:custDataLst>
            </p:nvPr>
          </p:nvSpPr>
          <p:spPr bwMode="auto">
            <a:xfrm>
              <a:off x="3035740" y="4741630"/>
              <a:ext cx="1713926" cy="555905"/>
            </a:xfrm>
            <a:prstGeom prst="rect">
              <a:avLst/>
            </a:prstGeom>
            <a:gradFill>
              <a:gsLst>
                <a:gs pos="0">
                  <a:srgbClr val="FFFFFF"/>
                </a:gs>
                <a:gs pos="100000">
                  <a:srgbClr val="D7D7D7"/>
                </a:gs>
              </a:gsLst>
              <a:lin ang="5400000" scaled="0"/>
            </a:gradFill>
            <a:ln w="12700">
              <a:solidFill>
                <a:srgbClr val="C0C0C0"/>
              </a:solidFill>
              <a:miter lim="800000"/>
              <a:headEnd/>
              <a:tailEnd/>
            </a:ln>
            <a:effectLst>
              <a:outerShdw blurRad="127000" dist="63500" dir="3600000" algn="t" rotWithShape="0">
                <a:prstClr val="black">
                  <a:alpha val="40000"/>
                </a:prstClr>
              </a:outerShdw>
            </a:effectLst>
          </p:spPr>
          <p:txBody>
            <a:bodyPr lIns="90000" tIns="72000" rIns="0" bIns="0" anchor="t" anchorCtr="0"/>
            <a:lstStyle/>
            <a:p>
              <a:pPr lvl="0">
                <a:spcBef>
                  <a:spcPct val="50000"/>
                </a:spcBef>
              </a:pPr>
              <a:r>
                <a:rPr lang="en-US" sz="1000" b="1" noProof="1" smtClean="0">
                  <a:solidFill>
                    <a:srgbClr val="002060"/>
                  </a:solidFill>
                  <a:latin typeface="Arial" pitchFamily="34" charset="0"/>
                  <a:cs typeface="Arial" pitchFamily="34" charset="0"/>
                </a:rPr>
                <a:t>Respiratory Protection (II)  Atmosphere supplying Respirators</a:t>
              </a:r>
              <a:endParaRPr lang="en-GB" sz="1000" b="1" noProof="1">
                <a:solidFill>
                  <a:prstClr val="black"/>
                </a:solidFill>
                <a:latin typeface="Calibri" pitchFamily="34" charset="0"/>
                <a:cs typeface="Calibri" pitchFamily="34" charset="0"/>
              </a:endParaRPr>
            </a:p>
          </p:txBody>
        </p:sp>
      </p:grpSp>
      <p:sp>
        <p:nvSpPr>
          <p:cNvPr id="5" name="Rectangle 4">
            <a:hlinkClick r:id="rId78" action="ppaction://hlinksldjump"/>
          </p:cNvPr>
          <p:cNvSpPr/>
          <p:nvPr>
            <p:custDataLst>
              <p:tags r:id="rId4"/>
            </p:custDataLst>
          </p:nvPr>
        </p:nvSpPr>
        <p:spPr>
          <a:xfrm>
            <a:off x="621545" y="1282541"/>
            <a:ext cx="1333890" cy="86139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7326" tIns="43663" rIns="87326" bIns="43663" rtlCol="0" anchor="ctr"/>
          <a:lstStyle/>
          <a:p>
            <a:pPr algn="ctr"/>
            <a:endParaRPr lang="en-US"/>
          </a:p>
        </p:txBody>
      </p:sp>
      <p:grpSp>
        <p:nvGrpSpPr>
          <p:cNvPr id="100" name="Gruppieren 90"/>
          <p:cNvGrpSpPr/>
          <p:nvPr/>
        </p:nvGrpSpPr>
        <p:grpSpPr>
          <a:xfrm>
            <a:off x="5410201" y="742950"/>
            <a:ext cx="1387205" cy="2169512"/>
            <a:chOff x="7006019" y="861984"/>
            <a:chExt cx="1387205" cy="2892683"/>
          </a:xfrm>
        </p:grpSpPr>
        <p:grpSp>
          <p:nvGrpSpPr>
            <p:cNvPr id="101" name="Gruppieren 99"/>
            <p:cNvGrpSpPr/>
            <p:nvPr/>
          </p:nvGrpSpPr>
          <p:grpSpPr>
            <a:xfrm>
              <a:off x="8249224" y="1555749"/>
              <a:ext cx="144000" cy="2198918"/>
              <a:chOff x="8249224" y="1555749"/>
              <a:chExt cx="144000" cy="2198918"/>
            </a:xfrm>
          </p:grpSpPr>
          <p:cxnSp>
            <p:nvCxnSpPr>
              <p:cNvPr id="104" name="Gerade Verbindung 45"/>
              <p:cNvCxnSpPr>
                <a:stCxn id="105" idx="0"/>
              </p:cNvCxnSpPr>
              <p:nvPr/>
            </p:nvCxnSpPr>
            <p:spPr bwMode="auto">
              <a:xfrm rot="5400000" flipH="1" flipV="1">
                <a:off x="7293765" y="2583208"/>
                <a:ext cx="2054918" cy="0"/>
              </a:xfrm>
              <a:prstGeom prst="line">
                <a:avLst/>
              </a:prstGeom>
              <a:solidFill>
                <a:srgbClr val="DDDDDD"/>
              </a:solidFill>
              <a:ln w="12700" cap="flat" cmpd="sng" algn="ctr">
                <a:solidFill>
                  <a:srgbClr val="A6A6A6"/>
                </a:solidFill>
                <a:prstDash val="sysDash"/>
                <a:round/>
                <a:headEnd type="none" w="med" len="med"/>
                <a:tailEnd type="none" w="med" len="med"/>
              </a:ln>
              <a:effectLst/>
            </p:spPr>
          </p:cxnSp>
          <p:sp>
            <p:nvSpPr>
              <p:cNvPr id="105" name="Ellipse 25"/>
              <p:cNvSpPr/>
              <p:nvPr>
                <p:custDataLst>
                  <p:tags r:id="rId43"/>
                </p:custDataLst>
              </p:nvPr>
            </p:nvSpPr>
            <p:spPr bwMode="auto">
              <a:xfrm>
                <a:off x="8249224" y="3610667"/>
                <a:ext cx="144000" cy="144000"/>
              </a:xfrm>
              <a:prstGeom prst="ellipse">
                <a:avLst/>
              </a:prstGeom>
              <a:solidFill>
                <a:schemeClr val="accent1"/>
              </a:soli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a:scene3d>
                <a:camera prst="orthographicFront"/>
                <a:lightRig rig="threePt" dir="t">
                  <a:rot lat="0" lon="0" rev="1200000"/>
                </a:lightRig>
              </a:scene3d>
              <a:sp3d>
                <a:bevelT w="69850" h="69850"/>
              </a:sp3d>
            </p:spPr>
            <p:txBody>
              <a:bodyPr vert="horz" wrap="none" lIns="91440" tIns="45720" rIns="91440" bIns="45720" numCol="1" rtlCol="0" anchor="ctr" anchorCtr="0" compatLnSpc="1">
                <a:prstTxWarp prst="textNoShape">
                  <a:avLst/>
                </a:prstTxWarp>
              </a:bodyPr>
              <a:lstStyle/>
              <a:p>
                <a:pPr marL="0" marR="0" indent="0" algn="ctr" defTabSz="873256"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chemeClr val="tx1"/>
                  </a:solidFill>
                  <a:effectLst/>
                  <a:latin typeface="Arial" charset="0"/>
                </a:endParaRPr>
              </a:p>
            </p:txBody>
          </p:sp>
        </p:grpSp>
        <p:sp>
          <p:nvSpPr>
            <p:cNvPr id="102" name="Rechteck 75"/>
            <p:cNvSpPr/>
            <p:nvPr>
              <p:custDataLst>
                <p:tags r:id="rId41"/>
              </p:custDataLst>
            </p:nvPr>
          </p:nvSpPr>
          <p:spPr bwMode="auto">
            <a:xfrm>
              <a:off x="7006019" y="861984"/>
              <a:ext cx="1369890" cy="650882"/>
            </a:xfrm>
            <a:prstGeom prst="rect">
              <a:avLst/>
            </a:prstGeom>
            <a:blipFill>
              <a:blip r:embed="rId79" cstate="print"/>
              <a:stretch>
                <a:fillRect l="-1000" t="-32000" r="-1000" b="-15000"/>
              </a:stretch>
            </a:blipFill>
            <a:ln w="12700">
              <a:solidFill>
                <a:srgbClr val="C0C0C0"/>
              </a:solidFill>
              <a:miter lim="800000"/>
              <a:headEnd/>
              <a:tailEnd/>
            </a:ln>
            <a:effectLst>
              <a:outerShdw blurRad="127000" dist="63500" dir="3600000" algn="t" rotWithShape="0">
                <a:prstClr val="black">
                  <a:alpha val="40000"/>
                </a:prstClr>
              </a:outerShdw>
            </a:effectLst>
          </p:spPr>
          <p:txBody>
            <a:bodyPr lIns="90000" tIns="72000" rIns="0" bIns="0" anchor="t" anchorCtr="0"/>
            <a:lstStyle/>
            <a:p>
              <a:pPr lvl="0">
                <a:spcBef>
                  <a:spcPct val="50000"/>
                </a:spcBef>
              </a:pPr>
              <a:endParaRPr lang="en-GB" sz="1000" noProof="1">
                <a:solidFill>
                  <a:prstClr val="black"/>
                </a:solidFill>
                <a:latin typeface="Calibri" pitchFamily="34" charset="0"/>
                <a:cs typeface="Calibri" pitchFamily="34" charset="0"/>
              </a:endParaRPr>
            </a:p>
          </p:txBody>
        </p:sp>
        <p:sp>
          <p:nvSpPr>
            <p:cNvPr id="103" name="Rechteck 44"/>
            <p:cNvSpPr/>
            <p:nvPr>
              <p:custDataLst>
                <p:tags r:id="rId42"/>
              </p:custDataLst>
            </p:nvPr>
          </p:nvSpPr>
          <p:spPr bwMode="auto">
            <a:xfrm>
              <a:off x="7006019" y="1505486"/>
              <a:ext cx="1369890" cy="332572"/>
            </a:xfrm>
            <a:prstGeom prst="rect">
              <a:avLst/>
            </a:prstGeom>
            <a:gradFill>
              <a:gsLst>
                <a:gs pos="0">
                  <a:srgbClr val="FFFFFF"/>
                </a:gs>
                <a:gs pos="100000">
                  <a:srgbClr val="D7D7D7"/>
                </a:gs>
              </a:gsLst>
              <a:lin ang="5400000" scaled="0"/>
            </a:gradFill>
            <a:ln w="12700">
              <a:solidFill>
                <a:srgbClr val="C0C0C0"/>
              </a:solidFill>
              <a:miter lim="800000"/>
              <a:headEnd/>
              <a:tailEnd/>
            </a:ln>
            <a:effectLst>
              <a:outerShdw blurRad="127000" dist="63500" dir="3600000" algn="t" rotWithShape="0">
                <a:prstClr val="black">
                  <a:alpha val="40000"/>
                </a:prstClr>
              </a:outerShdw>
            </a:effectLst>
          </p:spPr>
          <p:txBody>
            <a:bodyPr lIns="90000" tIns="72000" rIns="0" bIns="0" anchor="t" anchorCtr="0"/>
            <a:lstStyle/>
            <a:p>
              <a:pPr algn="l" defTabSz="765615" eaLnBrk="0" hangingPunct="0"/>
              <a:r>
                <a:rPr lang="en-US" sz="1000" b="1" noProof="1" smtClean="0">
                  <a:solidFill>
                    <a:srgbClr val="002060"/>
                  </a:solidFill>
                  <a:latin typeface="Arial" pitchFamily="34" charset="0"/>
                  <a:cs typeface="Arial" pitchFamily="34" charset="0"/>
                </a:rPr>
                <a:t>Medical Surveillance</a:t>
              </a:r>
              <a:endParaRPr lang="en-US" sz="1000" b="1" noProof="1">
                <a:solidFill>
                  <a:srgbClr val="002060"/>
                </a:solidFill>
                <a:latin typeface="Arial" pitchFamily="34" charset="0"/>
                <a:cs typeface="Arial" pitchFamily="34" charset="0"/>
              </a:endParaRPr>
            </a:p>
          </p:txBody>
        </p:sp>
      </p:grpSp>
      <p:grpSp>
        <p:nvGrpSpPr>
          <p:cNvPr id="107" name="Gruppieren 80"/>
          <p:cNvGrpSpPr/>
          <p:nvPr/>
        </p:nvGrpSpPr>
        <p:grpSpPr>
          <a:xfrm>
            <a:off x="6881816" y="1724731"/>
            <a:ext cx="1760712" cy="1180541"/>
            <a:chOff x="670933" y="2065473"/>
            <a:chExt cx="1760712" cy="1689194"/>
          </a:xfrm>
        </p:grpSpPr>
        <p:cxnSp>
          <p:nvCxnSpPr>
            <p:cNvPr id="108" name="Gerade Verbindung 28"/>
            <p:cNvCxnSpPr>
              <a:stCxn id="109" idx="0"/>
            </p:cNvCxnSpPr>
            <p:nvPr/>
          </p:nvCxnSpPr>
          <p:spPr bwMode="auto">
            <a:xfrm flipV="1">
              <a:off x="742933" y="2065473"/>
              <a:ext cx="1" cy="1545194"/>
            </a:xfrm>
            <a:prstGeom prst="line">
              <a:avLst/>
            </a:prstGeom>
            <a:solidFill>
              <a:srgbClr val="DDDDDD"/>
            </a:solidFill>
            <a:ln w="12700" cap="flat" cmpd="sng" algn="ctr">
              <a:solidFill>
                <a:srgbClr val="A6A6A6"/>
              </a:solidFill>
              <a:prstDash val="sysDash"/>
              <a:round/>
              <a:headEnd type="none" w="med" len="med"/>
              <a:tailEnd type="none" w="med" len="med"/>
            </a:ln>
            <a:effectLst/>
          </p:spPr>
        </p:cxnSp>
        <p:sp>
          <p:nvSpPr>
            <p:cNvPr id="109" name="Ellipse 20"/>
            <p:cNvSpPr/>
            <p:nvPr>
              <p:custDataLst>
                <p:tags r:id="rId38"/>
              </p:custDataLst>
            </p:nvPr>
          </p:nvSpPr>
          <p:spPr bwMode="auto">
            <a:xfrm>
              <a:off x="670933" y="3610667"/>
              <a:ext cx="144000" cy="144000"/>
            </a:xfrm>
            <a:prstGeom prst="ellipse">
              <a:avLst/>
            </a:prstGeom>
            <a:solidFill>
              <a:schemeClr val="accent1"/>
            </a:soli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a:scene3d>
              <a:camera prst="orthographicFront"/>
              <a:lightRig rig="threePt" dir="t">
                <a:rot lat="0" lon="0" rev="1200000"/>
              </a:lightRig>
            </a:scene3d>
            <a:sp3d>
              <a:bevelT w="69850" h="69850"/>
            </a:sp3d>
          </p:spPr>
          <p:txBody>
            <a:bodyPr vert="horz" wrap="none" lIns="91440" tIns="45720" rIns="91440" bIns="45720" numCol="1" rtlCol="0" anchor="ctr" anchorCtr="0" compatLnSpc="1">
              <a:prstTxWarp prst="textNoShape">
                <a:avLst/>
              </a:prstTxWarp>
            </a:bodyPr>
            <a:lstStyle/>
            <a:p>
              <a:pPr marL="0" marR="0" indent="0" algn="ctr" defTabSz="873256"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chemeClr val="tx1"/>
                </a:solidFill>
                <a:effectLst/>
                <a:latin typeface="Arial" charset="0"/>
              </a:endParaRPr>
            </a:p>
          </p:txBody>
        </p:sp>
        <p:sp>
          <p:nvSpPr>
            <p:cNvPr id="110" name="Rechteck 72"/>
            <p:cNvSpPr/>
            <p:nvPr>
              <p:custDataLst>
                <p:tags r:id="rId39"/>
              </p:custDataLst>
            </p:nvPr>
          </p:nvSpPr>
          <p:spPr bwMode="auto">
            <a:xfrm>
              <a:off x="742932" y="2065473"/>
              <a:ext cx="1688713" cy="650882"/>
            </a:xfrm>
            <a:prstGeom prst="rect">
              <a:avLst/>
            </a:prstGeom>
            <a:blipFill dpi="0" rotWithShape="1">
              <a:blip r:embed="rId80" cstate="print"/>
              <a:srcRect/>
              <a:stretch>
                <a:fillRect l="-1000" t="-32000" r="-1000" b="-15000"/>
              </a:stretch>
            </a:blipFill>
            <a:ln w="12700">
              <a:solidFill>
                <a:srgbClr val="C0C0C0"/>
              </a:solidFill>
              <a:miter lim="800000"/>
              <a:headEnd/>
              <a:tailEnd/>
            </a:ln>
            <a:effectLst>
              <a:outerShdw blurRad="127000" dist="63500" dir="3600000" algn="t" rotWithShape="0">
                <a:prstClr val="black">
                  <a:alpha val="40000"/>
                </a:prstClr>
              </a:outerShdw>
            </a:effectLst>
          </p:spPr>
          <p:txBody>
            <a:bodyPr lIns="90000" tIns="72000" rIns="0" bIns="0" anchor="t" anchorCtr="0"/>
            <a:lstStyle/>
            <a:p>
              <a:pPr>
                <a:spcBef>
                  <a:spcPct val="50000"/>
                </a:spcBef>
              </a:pPr>
              <a:endParaRPr lang="en-GB" sz="1000" noProof="1">
                <a:latin typeface="Calibri" pitchFamily="34" charset="0"/>
                <a:cs typeface="Calibri" pitchFamily="34" charset="0"/>
              </a:endParaRPr>
            </a:p>
          </p:txBody>
        </p:sp>
        <p:sp>
          <p:nvSpPr>
            <p:cNvPr id="111" name="Rechteck 26"/>
            <p:cNvSpPr/>
            <p:nvPr>
              <p:custDataLst>
                <p:tags r:id="rId40"/>
              </p:custDataLst>
            </p:nvPr>
          </p:nvSpPr>
          <p:spPr bwMode="auto">
            <a:xfrm>
              <a:off x="742931" y="2716354"/>
              <a:ext cx="1681717" cy="522401"/>
            </a:xfrm>
            <a:prstGeom prst="rect">
              <a:avLst/>
            </a:prstGeom>
            <a:gradFill>
              <a:gsLst>
                <a:gs pos="0">
                  <a:srgbClr val="FFFFFF"/>
                </a:gs>
                <a:gs pos="100000">
                  <a:srgbClr val="D7D7D7"/>
                </a:gs>
              </a:gsLst>
              <a:lin ang="5400000" scaled="0"/>
            </a:gradFill>
            <a:ln w="12700">
              <a:solidFill>
                <a:srgbClr val="C0C0C0"/>
              </a:solidFill>
              <a:miter lim="800000"/>
              <a:headEnd/>
              <a:tailEnd/>
            </a:ln>
            <a:effectLst>
              <a:outerShdw blurRad="127000" dist="63500" dir="3600000" algn="t" rotWithShape="0">
                <a:prstClr val="black">
                  <a:alpha val="40000"/>
                </a:prstClr>
              </a:outerShdw>
            </a:effectLst>
          </p:spPr>
          <p:txBody>
            <a:bodyPr lIns="90000" tIns="72000" rIns="0" bIns="0" anchor="t" anchorCtr="0"/>
            <a:lstStyle/>
            <a:p>
              <a:pPr algn="l" defTabSz="765615" eaLnBrk="0" hangingPunct="0"/>
              <a:r>
                <a:rPr lang="en-US" sz="1000" b="1" noProof="1" smtClean="0">
                  <a:solidFill>
                    <a:srgbClr val="002060"/>
                  </a:solidFill>
                  <a:latin typeface="Arial" pitchFamily="34" charset="0"/>
                  <a:cs typeface="Arial" pitchFamily="34" charset="0"/>
                </a:rPr>
                <a:t>Respiratory Protection (I) Overview and APR's</a:t>
              </a:r>
              <a:endParaRPr lang="en-US" sz="1000" b="1" noProof="1">
                <a:solidFill>
                  <a:srgbClr val="002060"/>
                </a:solidFill>
                <a:latin typeface="Arial" pitchFamily="34" charset="0"/>
                <a:cs typeface="Arial" pitchFamily="34" charset="0"/>
              </a:endParaRPr>
            </a:p>
          </p:txBody>
        </p:sp>
      </p:grpSp>
      <p:grpSp>
        <p:nvGrpSpPr>
          <p:cNvPr id="116" name="Gruppieren 90"/>
          <p:cNvGrpSpPr/>
          <p:nvPr/>
        </p:nvGrpSpPr>
        <p:grpSpPr>
          <a:xfrm>
            <a:off x="7010400" y="285750"/>
            <a:ext cx="1740852" cy="2623096"/>
            <a:chOff x="6652372" y="257206"/>
            <a:chExt cx="1740852" cy="3497461"/>
          </a:xfrm>
        </p:grpSpPr>
        <p:grpSp>
          <p:nvGrpSpPr>
            <p:cNvPr id="117" name="Gruppieren 99"/>
            <p:cNvGrpSpPr/>
            <p:nvPr/>
          </p:nvGrpSpPr>
          <p:grpSpPr>
            <a:xfrm>
              <a:off x="8249224" y="926563"/>
              <a:ext cx="144000" cy="2828104"/>
              <a:chOff x="8249224" y="926563"/>
              <a:chExt cx="144000" cy="2828104"/>
            </a:xfrm>
          </p:grpSpPr>
          <p:cxnSp>
            <p:nvCxnSpPr>
              <p:cNvPr id="120" name="Gerade Verbindung 45"/>
              <p:cNvCxnSpPr>
                <a:stCxn id="121" idx="0"/>
                <a:endCxn id="119" idx="3"/>
              </p:cNvCxnSpPr>
              <p:nvPr/>
            </p:nvCxnSpPr>
            <p:spPr bwMode="auto">
              <a:xfrm flipV="1">
                <a:off x="8321224" y="926563"/>
                <a:ext cx="13029" cy="2684104"/>
              </a:xfrm>
              <a:prstGeom prst="line">
                <a:avLst/>
              </a:prstGeom>
              <a:solidFill>
                <a:srgbClr val="DDDDDD"/>
              </a:solidFill>
              <a:ln w="12700" cap="flat" cmpd="sng" algn="ctr">
                <a:solidFill>
                  <a:srgbClr val="A6A6A6"/>
                </a:solidFill>
                <a:prstDash val="sysDash"/>
                <a:round/>
                <a:headEnd type="none" w="med" len="med"/>
                <a:tailEnd type="none" w="med" len="med"/>
              </a:ln>
              <a:effectLst/>
            </p:spPr>
          </p:cxnSp>
          <p:sp>
            <p:nvSpPr>
              <p:cNvPr id="121" name="Ellipse 25"/>
              <p:cNvSpPr/>
              <p:nvPr>
                <p:custDataLst>
                  <p:tags r:id="rId37"/>
                </p:custDataLst>
              </p:nvPr>
            </p:nvSpPr>
            <p:spPr bwMode="auto">
              <a:xfrm>
                <a:off x="8249224" y="3610667"/>
                <a:ext cx="144000" cy="144000"/>
              </a:xfrm>
              <a:prstGeom prst="ellipse">
                <a:avLst/>
              </a:prstGeom>
              <a:solidFill>
                <a:schemeClr val="accent1"/>
              </a:soli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a:scene3d>
                <a:camera prst="orthographicFront"/>
                <a:lightRig rig="threePt" dir="t">
                  <a:rot lat="0" lon="0" rev="1200000"/>
                </a:lightRig>
              </a:scene3d>
              <a:sp3d>
                <a:bevelT w="69850" h="69850"/>
              </a:sp3d>
            </p:spPr>
            <p:txBody>
              <a:bodyPr vert="horz" wrap="none" lIns="91440" tIns="45720" rIns="91440" bIns="45720" numCol="1" rtlCol="0" anchor="ctr" anchorCtr="0" compatLnSpc="1">
                <a:prstTxWarp prst="textNoShape">
                  <a:avLst/>
                </a:prstTxWarp>
              </a:bodyPr>
              <a:lstStyle/>
              <a:p>
                <a:pPr marL="0" marR="0" indent="0" algn="ctr" defTabSz="873256"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chemeClr val="tx1"/>
                  </a:solidFill>
                  <a:effectLst/>
                  <a:latin typeface="Arial" charset="0"/>
                </a:endParaRPr>
              </a:p>
            </p:txBody>
          </p:sp>
        </p:grpSp>
        <p:sp>
          <p:nvSpPr>
            <p:cNvPr id="118" name="Rechteck 75"/>
            <p:cNvSpPr/>
            <p:nvPr>
              <p:custDataLst>
                <p:tags r:id="rId35"/>
              </p:custDataLst>
            </p:nvPr>
          </p:nvSpPr>
          <p:spPr bwMode="auto">
            <a:xfrm>
              <a:off x="6652372" y="257206"/>
              <a:ext cx="1681881" cy="499758"/>
            </a:xfrm>
            <a:prstGeom prst="rect">
              <a:avLst/>
            </a:prstGeom>
            <a:blipFill dpi="0" rotWithShape="1">
              <a:blip r:embed="rId81" cstate="print"/>
              <a:srcRect/>
              <a:stretch>
                <a:fillRect l="-1000" t="-32000" r="1000" b="-15000"/>
              </a:stretch>
            </a:blipFill>
            <a:ln w="12700">
              <a:solidFill>
                <a:srgbClr val="C0C0C0"/>
              </a:solidFill>
              <a:miter lim="800000"/>
              <a:headEnd/>
              <a:tailEnd/>
            </a:ln>
            <a:effectLst>
              <a:outerShdw blurRad="127000" dist="63500" dir="3600000" algn="t" rotWithShape="0">
                <a:prstClr val="black">
                  <a:alpha val="40000"/>
                </a:prstClr>
              </a:outerShdw>
            </a:effectLst>
          </p:spPr>
          <p:txBody>
            <a:bodyPr lIns="90000" tIns="72000" rIns="0" bIns="0" anchor="t" anchorCtr="0"/>
            <a:lstStyle/>
            <a:p>
              <a:pPr lvl="0">
                <a:spcBef>
                  <a:spcPct val="50000"/>
                </a:spcBef>
              </a:pPr>
              <a:endParaRPr lang="en-GB" sz="1000" noProof="1">
                <a:solidFill>
                  <a:prstClr val="black"/>
                </a:solidFill>
                <a:latin typeface="Calibri" pitchFamily="34" charset="0"/>
                <a:cs typeface="Calibri" pitchFamily="34" charset="0"/>
              </a:endParaRPr>
            </a:p>
          </p:txBody>
        </p:sp>
        <p:sp>
          <p:nvSpPr>
            <p:cNvPr id="119" name="Rechteck 44"/>
            <p:cNvSpPr/>
            <p:nvPr>
              <p:custDataLst>
                <p:tags r:id="rId36"/>
              </p:custDataLst>
            </p:nvPr>
          </p:nvSpPr>
          <p:spPr bwMode="auto">
            <a:xfrm>
              <a:off x="6652372" y="756964"/>
              <a:ext cx="1681881" cy="339197"/>
            </a:xfrm>
            <a:prstGeom prst="rect">
              <a:avLst/>
            </a:prstGeom>
            <a:gradFill>
              <a:gsLst>
                <a:gs pos="0">
                  <a:srgbClr val="FFFFFF"/>
                </a:gs>
                <a:gs pos="100000">
                  <a:srgbClr val="D7D7D7"/>
                </a:gs>
              </a:gsLst>
              <a:lin ang="5400000" scaled="0"/>
            </a:gradFill>
            <a:ln w="12700">
              <a:solidFill>
                <a:srgbClr val="C0C0C0"/>
              </a:solidFill>
              <a:miter lim="800000"/>
              <a:headEnd/>
              <a:tailEnd/>
            </a:ln>
            <a:effectLst>
              <a:outerShdw blurRad="127000" dist="63500" dir="3600000" algn="t" rotWithShape="0">
                <a:prstClr val="black">
                  <a:alpha val="40000"/>
                </a:prstClr>
              </a:outerShdw>
            </a:effectLst>
          </p:spPr>
          <p:txBody>
            <a:bodyPr lIns="90000" tIns="72000" rIns="0" bIns="0" anchor="t" anchorCtr="0"/>
            <a:lstStyle/>
            <a:p>
              <a:pPr algn="l" defTabSz="765615" eaLnBrk="0" hangingPunct="0"/>
              <a:r>
                <a:rPr lang="en-US" sz="1400" b="1" noProof="1" smtClean="0">
                  <a:solidFill>
                    <a:srgbClr val="002060"/>
                  </a:solidFill>
                  <a:latin typeface="Arial" pitchFamily="34" charset="0"/>
                  <a:cs typeface="Arial" pitchFamily="34" charset="0"/>
                </a:rPr>
                <a:t> </a:t>
              </a:r>
              <a:r>
                <a:rPr lang="en-US" sz="1000" b="1" noProof="1" smtClean="0">
                  <a:solidFill>
                    <a:srgbClr val="002060"/>
                  </a:solidFill>
                  <a:latin typeface="Arial" pitchFamily="34" charset="0"/>
                  <a:cs typeface="Arial" pitchFamily="34" charset="0"/>
                </a:rPr>
                <a:t>Hazard Communication</a:t>
              </a:r>
              <a:endParaRPr lang="en-US" sz="1000" b="1" noProof="1">
                <a:solidFill>
                  <a:srgbClr val="002060"/>
                </a:solidFill>
                <a:latin typeface="Arial" pitchFamily="34" charset="0"/>
                <a:cs typeface="Arial" pitchFamily="34" charset="0"/>
              </a:endParaRPr>
            </a:p>
          </p:txBody>
        </p:sp>
      </p:grpSp>
      <p:grpSp>
        <p:nvGrpSpPr>
          <p:cNvPr id="122" name="Gruppieren 81"/>
          <p:cNvGrpSpPr/>
          <p:nvPr/>
        </p:nvGrpSpPr>
        <p:grpSpPr>
          <a:xfrm>
            <a:off x="3949471" y="2804636"/>
            <a:ext cx="1898203" cy="1887114"/>
            <a:chOff x="2537076" y="3610667"/>
            <a:chExt cx="1898203" cy="2516152"/>
          </a:xfrm>
        </p:grpSpPr>
        <p:grpSp>
          <p:nvGrpSpPr>
            <p:cNvPr id="123" name="Gruppieren 92"/>
            <p:cNvGrpSpPr/>
            <p:nvPr/>
          </p:nvGrpSpPr>
          <p:grpSpPr>
            <a:xfrm>
              <a:off x="4291279" y="3610667"/>
              <a:ext cx="144000" cy="1831283"/>
              <a:chOff x="4907642" y="3610667"/>
              <a:chExt cx="144000" cy="1831283"/>
            </a:xfrm>
          </p:grpSpPr>
          <p:cxnSp>
            <p:nvCxnSpPr>
              <p:cNvPr id="126" name="Gerade Verbindung 39"/>
              <p:cNvCxnSpPr>
                <a:endCxn id="127" idx="4"/>
              </p:cNvCxnSpPr>
              <p:nvPr/>
            </p:nvCxnSpPr>
            <p:spPr bwMode="auto">
              <a:xfrm rot="5400000" flipH="1" flipV="1">
                <a:off x="4135177" y="4597485"/>
                <a:ext cx="1687283" cy="1648"/>
              </a:xfrm>
              <a:prstGeom prst="line">
                <a:avLst/>
              </a:prstGeom>
              <a:solidFill>
                <a:srgbClr val="DDDDDD"/>
              </a:solidFill>
              <a:ln w="12700" cap="flat" cmpd="sng" algn="ctr">
                <a:solidFill>
                  <a:srgbClr val="A6A6A6"/>
                </a:solidFill>
                <a:prstDash val="sysDash"/>
                <a:round/>
                <a:headEnd type="none" w="med" len="med"/>
                <a:tailEnd type="none" w="med" len="med"/>
              </a:ln>
              <a:effectLst/>
            </p:spPr>
          </p:cxnSp>
          <p:sp>
            <p:nvSpPr>
              <p:cNvPr id="127" name="Ellipse 22"/>
              <p:cNvSpPr/>
              <p:nvPr>
                <p:custDataLst>
                  <p:tags r:id="rId34"/>
                </p:custDataLst>
              </p:nvPr>
            </p:nvSpPr>
            <p:spPr bwMode="auto">
              <a:xfrm>
                <a:off x="4907642" y="3610667"/>
                <a:ext cx="144000" cy="144000"/>
              </a:xfrm>
              <a:prstGeom prst="ellipse">
                <a:avLst/>
              </a:prstGeom>
              <a:solidFill>
                <a:schemeClr val="accent1"/>
              </a:soli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a:scene3d>
                <a:camera prst="orthographicFront"/>
                <a:lightRig rig="threePt" dir="t">
                  <a:rot lat="0" lon="0" rev="1200000"/>
                </a:lightRig>
              </a:scene3d>
              <a:sp3d>
                <a:bevelT w="69850" h="69850"/>
              </a:sp3d>
            </p:spPr>
            <p:txBody>
              <a:bodyPr vert="horz" wrap="none" lIns="91440" tIns="45720" rIns="91440" bIns="45720" numCol="1" rtlCol="0" anchor="ctr" anchorCtr="0" compatLnSpc="1">
                <a:prstTxWarp prst="textNoShape">
                  <a:avLst/>
                </a:prstTxWarp>
              </a:bodyPr>
              <a:lstStyle/>
              <a:p>
                <a:pPr marL="0" marR="0" indent="0" algn="ctr" defTabSz="873256"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chemeClr val="tx1"/>
                  </a:solidFill>
                  <a:effectLst/>
                  <a:latin typeface="Arial" charset="0"/>
                </a:endParaRPr>
              </a:p>
            </p:txBody>
          </p:sp>
        </p:grpSp>
        <p:sp>
          <p:nvSpPr>
            <p:cNvPr id="124" name="Rechteck 76"/>
            <p:cNvSpPr/>
            <p:nvPr>
              <p:custDataLst>
                <p:tags r:id="rId32"/>
              </p:custDataLst>
            </p:nvPr>
          </p:nvSpPr>
          <p:spPr bwMode="auto">
            <a:xfrm>
              <a:off x="2537076" y="5149479"/>
              <a:ext cx="1840623" cy="748131"/>
            </a:xfrm>
            <a:prstGeom prst="rect">
              <a:avLst/>
            </a:prstGeom>
            <a:blipFill dpi="0" rotWithShape="1">
              <a:blip r:embed="rId82" cstate="print"/>
              <a:srcRect/>
              <a:stretch>
                <a:fillRect l="-1000" t="-32000" r="-1000" b="-24000"/>
              </a:stretch>
            </a:blipFill>
            <a:ln w="12700">
              <a:solidFill>
                <a:srgbClr val="C0C0C0"/>
              </a:solidFill>
              <a:miter lim="800000"/>
              <a:headEnd/>
              <a:tailEnd/>
            </a:ln>
            <a:effectLst>
              <a:outerShdw blurRad="127000" dist="63500" dir="3600000" algn="t" rotWithShape="0">
                <a:prstClr val="black">
                  <a:alpha val="40000"/>
                </a:prstClr>
              </a:outerShdw>
            </a:effectLst>
          </p:spPr>
          <p:txBody>
            <a:bodyPr lIns="90000" tIns="72000" rIns="0" bIns="0" anchor="t" anchorCtr="0"/>
            <a:lstStyle/>
            <a:p>
              <a:pPr lvl="0">
                <a:spcBef>
                  <a:spcPct val="50000"/>
                </a:spcBef>
              </a:pPr>
              <a:endParaRPr lang="en-GB" sz="1000" noProof="1">
                <a:solidFill>
                  <a:prstClr val="black"/>
                </a:solidFill>
                <a:latin typeface="Calibri" pitchFamily="34" charset="0"/>
                <a:cs typeface="Calibri" pitchFamily="34" charset="0"/>
              </a:endParaRPr>
            </a:p>
          </p:txBody>
        </p:sp>
        <p:sp>
          <p:nvSpPr>
            <p:cNvPr id="125" name="Rechteck 38"/>
            <p:cNvSpPr/>
            <p:nvPr>
              <p:custDataLst>
                <p:tags r:id="rId33"/>
              </p:custDataLst>
            </p:nvPr>
          </p:nvSpPr>
          <p:spPr bwMode="auto">
            <a:xfrm>
              <a:off x="2537077" y="5849960"/>
              <a:ext cx="1840624" cy="276859"/>
            </a:xfrm>
            <a:prstGeom prst="rect">
              <a:avLst/>
            </a:prstGeom>
            <a:gradFill>
              <a:gsLst>
                <a:gs pos="0">
                  <a:srgbClr val="FFFFFF"/>
                </a:gs>
                <a:gs pos="100000">
                  <a:srgbClr val="D7D7D7"/>
                </a:gs>
              </a:gsLst>
              <a:lin ang="5400000" scaled="0"/>
            </a:gradFill>
            <a:ln w="12700">
              <a:solidFill>
                <a:srgbClr val="C0C0C0"/>
              </a:solidFill>
              <a:miter lim="800000"/>
              <a:headEnd/>
              <a:tailEnd/>
            </a:ln>
            <a:effectLst>
              <a:outerShdw blurRad="127000" dist="63500" dir="3600000" algn="t" rotWithShape="0">
                <a:prstClr val="black">
                  <a:alpha val="40000"/>
                </a:prstClr>
              </a:outerShdw>
            </a:effectLst>
          </p:spPr>
          <p:txBody>
            <a:bodyPr lIns="90000" tIns="72000" rIns="0" bIns="0" anchor="t" anchorCtr="0"/>
            <a:lstStyle/>
            <a:p>
              <a:pPr lvl="0">
                <a:spcBef>
                  <a:spcPct val="50000"/>
                </a:spcBef>
              </a:pPr>
              <a:r>
                <a:rPr lang="en-GB" sz="1000" b="1" noProof="1" smtClean="0">
                  <a:solidFill>
                    <a:srgbClr val="003D7E"/>
                  </a:solidFill>
                  <a:latin typeface="Arial" pitchFamily="34" charset="0"/>
                  <a:cs typeface="Arial" pitchFamily="34" charset="0"/>
                </a:rPr>
                <a:t>Air Monitoring Instruments</a:t>
              </a:r>
              <a:endParaRPr lang="en-GB" sz="1000" noProof="1">
                <a:solidFill>
                  <a:srgbClr val="003D7E"/>
                </a:solidFill>
                <a:latin typeface="Arial" pitchFamily="34" charset="0"/>
                <a:cs typeface="Arial" pitchFamily="34" charset="0"/>
              </a:endParaRPr>
            </a:p>
          </p:txBody>
        </p:sp>
      </p:grpSp>
      <p:grpSp>
        <p:nvGrpSpPr>
          <p:cNvPr id="128" name="Gruppieren 82"/>
          <p:cNvGrpSpPr/>
          <p:nvPr/>
        </p:nvGrpSpPr>
        <p:grpSpPr>
          <a:xfrm>
            <a:off x="3863575" y="2805025"/>
            <a:ext cx="1399539" cy="1091552"/>
            <a:chOff x="3035740" y="3610667"/>
            <a:chExt cx="1399539" cy="1455402"/>
          </a:xfrm>
        </p:grpSpPr>
        <p:grpSp>
          <p:nvGrpSpPr>
            <p:cNvPr id="129" name="Gruppieren 92"/>
            <p:cNvGrpSpPr/>
            <p:nvPr/>
          </p:nvGrpSpPr>
          <p:grpSpPr>
            <a:xfrm>
              <a:off x="4291279" y="3610667"/>
              <a:ext cx="144000" cy="1455402"/>
              <a:chOff x="4907642" y="3610667"/>
              <a:chExt cx="144000" cy="1455402"/>
            </a:xfrm>
          </p:grpSpPr>
          <p:cxnSp>
            <p:nvCxnSpPr>
              <p:cNvPr id="132" name="Gerade Verbindung 86"/>
              <p:cNvCxnSpPr>
                <a:endCxn id="133" idx="4"/>
              </p:cNvCxnSpPr>
              <p:nvPr/>
            </p:nvCxnSpPr>
            <p:spPr bwMode="auto">
              <a:xfrm flipV="1">
                <a:off x="4977996" y="3754667"/>
                <a:ext cx="1646" cy="1311402"/>
              </a:xfrm>
              <a:prstGeom prst="line">
                <a:avLst/>
              </a:prstGeom>
              <a:solidFill>
                <a:srgbClr val="DDDDDD"/>
              </a:solidFill>
              <a:ln w="12700" cap="flat" cmpd="sng" algn="ctr">
                <a:solidFill>
                  <a:srgbClr val="A6A6A6"/>
                </a:solidFill>
                <a:prstDash val="sysDash"/>
                <a:round/>
                <a:headEnd type="none" w="med" len="med"/>
                <a:tailEnd type="none" w="med" len="med"/>
              </a:ln>
              <a:effectLst/>
            </p:spPr>
          </p:cxnSp>
          <p:sp>
            <p:nvSpPr>
              <p:cNvPr id="133" name="Ellipse 87"/>
              <p:cNvSpPr/>
              <p:nvPr>
                <p:custDataLst>
                  <p:tags r:id="rId31"/>
                </p:custDataLst>
              </p:nvPr>
            </p:nvSpPr>
            <p:spPr bwMode="auto">
              <a:xfrm>
                <a:off x="4907642" y="3610667"/>
                <a:ext cx="144000" cy="144000"/>
              </a:xfrm>
              <a:prstGeom prst="ellipse">
                <a:avLst/>
              </a:prstGeom>
              <a:solidFill>
                <a:schemeClr val="accent1"/>
              </a:soli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a:scene3d>
                <a:camera prst="orthographicFront"/>
                <a:lightRig rig="threePt" dir="t">
                  <a:rot lat="0" lon="0" rev="1200000"/>
                </a:lightRig>
              </a:scene3d>
              <a:sp3d>
                <a:bevelT w="69850" h="69850"/>
              </a:sp3d>
            </p:spPr>
            <p:txBody>
              <a:bodyPr vert="horz" wrap="none" lIns="91440" tIns="45720" rIns="91440" bIns="45720" numCol="1" rtlCol="0" anchor="ctr" anchorCtr="0" compatLnSpc="1">
                <a:prstTxWarp prst="textNoShape">
                  <a:avLst/>
                </a:prstTxWarp>
              </a:bodyPr>
              <a:lstStyle/>
              <a:p>
                <a:pPr marL="0" marR="0" indent="0" algn="ctr" defTabSz="873256"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chemeClr val="tx1"/>
                  </a:solidFill>
                  <a:effectLst/>
                  <a:latin typeface="Arial" charset="0"/>
                </a:endParaRPr>
              </a:p>
            </p:txBody>
          </p:sp>
        </p:grpSp>
        <p:sp>
          <p:nvSpPr>
            <p:cNvPr id="130" name="Rechteck 84"/>
            <p:cNvSpPr/>
            <p:nvPr>
              <p:custDataLst>
                <p:tags r:id="rId29"/>
              </p:custDataLst>
            </p:nvPr>
          </p:nvSpPr>
          <p:spPr bwMode="auto">
            <a:xfrm>
              <a:off x="3035740" y="4090749"/>
              <a:ext cx="1333890" cy="650882"/>
            </a:xfrm>
            <a:prstGeom prst="rect">
              <a:avLst/>
            </a:prstGeom>
            <a:blipFill>
              <a:blip r:embed="rId83" cstate="print"/>
              <a:stretch>
                <a:fillRect l="-1000" t="-32000" r="-1000" b="-15000"/>
              </a:stretch>
            </a:blipFill>
            <a:ln w="12700">
              <a:solidFill>
                <a:srgbClr val="C0C0C0"/>
              </a:solidFill>
              <a:miter lim="800000"/>
              <a:headEnd/>
              <a:tailEnd/>
            </a:ln>
            <a:effectLst>
              <a:outerShdw blurRad="127000" dist="63500" dir="3600000" algn="t" rotWithShape="0">
                <a:prstClr val="black">
                  <a:alpha val="40000"/>
                </a:prstClr>
              </a:outerShdw>
            </a:effectLst>
          </p:spPr>
          <p:txBody>
            <a:bodyPr lIns="90000" tIns="72000" rIns="0" bIns="0" anchor="t" anchorCtr="0"/>
            <a:lstStyle/>
            <a:p>
              <a:pPr lvl="0">
                <a:spcBef>
                  <a:spcPct val="50000"/>
                </a:spcBef>
              </a:pPr>
              <a:endParaRPr lang="en-GB" sz="1000" noProof="1">
                <a:solidFill>
                  <a:prstClr val="black"/>
                </a:solidFill>
                <a:latin typeface="Calibri" pitchFamily="34" charset="0"/>
                <a:cs typeface="Calibri" pitchFamily="34" charset="0"/>
              </a:endParaRPr>
            </a:p>
          </p:txBody>
        </p:sp>
        <p:sp>
          <p:nvSpPr>
            <p:cNvPr id="131" name="Rechteck 85"/>
            <p:cNvSpPr/>
            <p:nvPr>
              <p:custDataLst>
                <p:tags r:id="rId30"/>
              </p:custDataLst>
            </p:nvPr>
          </p:nvSpPr>
          <p:spPr bwMode="auto">
            <a:xfrm>
              <a:off x="3035740" y="4741631"/>
              <a:ext cx="1333890" cy="324438"/>
            </a:xfrm>
            <a:prstGeom prst="rect">
              <a:avLst/>
            </a:prstGeom>
            <a:gradFill>
              <a:gsLst>
                <a:gs pos="0">
                  <a:srgbClr val="FFFFFF"/>
                </a:gs>
                <a:gs pos="100000">
                  <a:srgbClr val="D7D7D7"/>
                </a:gs>
              </a:gsLst>
              <a:lin ang="5400000" scaled="0"/>
            </a:gradFill>
            <a:ln w="12700">
              <a:solidFill>
                <a:srgbClr val="C0C0C0"/>
              </a:solidFill>
              <a:miter lim="800000"/>
              <a:headEnd/>
              <a:tailEnd/>
            </a:ln>
            <a:effectLst>
              <a:outerShdw blurRad="127000" dist="63500" dir="3600000" algn="t" rotWithShape="0">
                <a:prstClr val="black">
                  <a:alpha val="40000"/>
                </a:prstClr>
              </a:outerShdw>
            </a:effectLst>
          </p:spPr>
          <p:txBody>
            <a:bodyPr lIns="90000" tIns="72000" rIns="0" bIns="0" anchor="t" anchorCtr="0"/>
            <a:lstStyle/>
            <a:p>
              <a:pPr lvl="0">
                <a:spcBef>
                  <a:spcPct val="50000"/>
                </a:spcBef>
              </a:pPr>
              <a:r>
                <a:rPr lang="en-GB" sz="1000" b="1" noProof="1" smtClean="0">
                  <a:solidFill>
                    <a:srgbClr val="003D7E"/>
                  </a:solidFill>
                  <a:latin typeface="Arial" pitchFamily="34" charset="0"/>
                  <a:cs typeface="Arial" pitchFamily="34" charset="0"/>
                </a:rPr>
                <a:t>Site Control</a:t>
              </a:r>
              <a:endParaRPr lang="en-GB" sz="1000" noProof="1">
                <a:solidFill>
                  <a:srgbClr val="003D7E"/>
                </a:solidFill>
                <a:latin typeface="Arial" pitchFamily="34" charset="0"/>
                <a:cs typeface="Arial" pitchFamily="34" charset="0"/>
              </a:endParaRPr>
            </a:p>
          </p:txBody>
        </p:sp>
      </p:grpSp>
      <p:grpSp>
        <p:nvGrpSpPr>
          <p:cNvPr id="134" name="Gruppieren 81"/>
          <p:cNvGrpSpPr/>
          <p:nvPr/>
        </p:nvGrpSpPr>
        <p:grpSpPr>
          <a:xfrm>
            <a:off x="5984111" y="2818549"/>
            <a:ext cx="1589277" cy="1951849"/>
            <a:chOff x="2846002" y="3610667"/>
            <a:chExt cx="1589277" cy="2602465"/>
          </a:xfrm>
        </p:grpSpPr>
        <p:grpSp>
          <p:nvGrpSpPr>
            <p:cNvPr id="135" name="Gruppieren 92"/>
            <p:cNvGrpSpPr/>
            <p:nvPr/>
          </p:nvGrpSpPr>
          <p:grpSpPr>
            <a:xfrm>
              <a:off x="4291279" y="3610667"/>
              <a:ext cx="144000" cy="1831283"/>
              <a:chOff x="4907642" y="3610667"/>
              <a:chExt cx="144000" cy="1831283"/>
            </a:xfrm>
          </p:grpSpPr>
          <p:cxnSp>
            <p:nvCxnSpPr>
              <p:cNvPr id="138" name="Gerade Verbindung 39"/>
              <p:cNvCxnSpPr>
                <a:endCxn id="139" idx="4"/>
              </p:cNvCxnSpPr>
              <p:nvPr/>
            </p:nvCxnSpPr>
            <p:spPr bwMode="auto">
              <a:xfrm rot="5400000" flipH="1" flipV="1">
                <a:off x="4135177" y="4597485"/>
                <a:ext cx="1687283" cy="1648"/>
              </a:xfrm>
              <a:prstGeom prst="line">
                <a:avLst/>
              </a:prstGeom>
              <a:solidFill>
                <a:srgbClr val="DDDDDD"/>
              </a:solidFill>
              <a:ln w="12700" cap="flat" cmpd="sng" algn="ctr">
                <a:solidFill>
                  <a:srgbClr val="A6A6A6"/>
                </a:solidFill>
                <a:prstDash val="sysDash"/>
                <a:round/>
                <a:headEnd type="none" w="med" len="med"/>
                <a:tailEnd type="none" w="med" len="med"/>
              </a:ln>
              <a:effectLst/>
            </p:spPr>
          </p:cxnSp>
          <p:sp>
            <p:nvSpPr>
              <p:cNvPr id="139" name="Ellipse 22"/>
              <p:cNvSpPr/>
              <p:nvPr>
                <p:custDataLst>
                  <p:tags r:id="rId28"/>
                </p:custDataLst>
              </p:nvPr>
            </p:nvSpPr>
            <p:spPr bwMode="auto">
              <a:xfrm>
                <a:off x="4907642" y="3610667"/>
                <a:ext cx="144000" cy="144000"/>
              </a:xfrm>
              <a:prstGeom prst="ellipse">
                <a:avLst/>
              </a:prstGeom>
              <a:solidFill>
                <a:schemeClr val="accent1"/>
              </a:soli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a:scene3d>
                <a:camera prst="orthographicFront"/>
                <a:lightRig rig="threePt" dir="t">
                  <a:rot lat="0" lon="0" rev="1200000"/>
                </a:lightRig>
              </a:scene3d>
              <a:sp3d>
                <a:bevelT w="69850" h="69850"/>
              </a:sp3d>
            </p:spPr>
            <p:txBody>
              <a:bodyPr vert="horz" wrap="none" lIns="91440" tIns="45720" rIns="91440" bIns="45720" numCol="1" rtlCol="0" anchor="ctr" anchorCtr="0" compatLnSpc="1">
                <a:prstTxWarp prst="textNoShape">
                  <a:avLst/>
                </a:prstTxWarp>
              </a:bodyPr>
              <a:lstStyle/>
              <a:p>
                <a:pPr marL="0" marR="0" indent="0" algn="ctr" defTabSz="873256"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chemeClr val="tx1"/>
                  </a:solidFill>
                  <a:effectLst/>
                  <a:latin typeface="Arial" charset="0"/>
                </a:endParaRPr>
              </a:p>
            </p:txBody>
          </p:sp>
        </p:grpSp>
        <p:sp>
          <p:nvSpPr>
            <p:cNvPr id="136" name="Rechteck 76"/>
            <p:cNvSpPr/>
            <p:nvPr>
              <p:custDataLst>
                <p:tags r:id="rId26"/>
              </p:custDataLst>
            </p:nvPr>
          </p:nvSpPr>
          <p:spPr bwMode="auto">
            <a:xfrm>
              <a:off x="2846002" y="5237812"/>
              <a:ext cx="1515601" cy="650882"/>
            </a:xfrm>
            <a:prstGeom prst="rect">
              <a:avLst/>
            </a:prstGeom>
            <a:blipFill dpi="0" rotWithShape="1">
              <a:blip r:embed="rId84" cstate="print"/>
              <a:srcRect/>
              <a:stretch>
                <a:fillRect l="-1000" t="-33000" r="8000" b="-648000"/>
              </a:stretch>
            </a:blipFill>
            <a:ln w="12700">
              <a:solidFill>
                <a:srgbClr val="C0C0C0"/>
              </a:solidFill>
              <a:miter lim="800000"/>
              <a:headEnd/>
              <a:tailEnd/>
            </a:ln>
            <a:effectLst>
              <a:outerShdw blurRad="127000" dist="63500" dir="3600000" algn="t" rotWithShape="0">
                <a:prstClr val="black">
                  <a:alpha val="40000"/>
                </a:prstClr>
              </a:outerShdw>
            </a:effectLst>
          </p:spPr>
          <p:txBody>
            <a:bodyPr lIns="90000" tIns="72000" rIns="0" bIns="0" anchor="t" anchorCtr="0"/>
            <a:lstStyle/>
            <a:p>
              <a:pPr lvl="0">
                <a:spcBef>
                  <a:spcPct val="50000"/>
                </a:spcBef>
              </a:pPr>
              <a:endParaRPr lang="en-GB" sz="1000" noProof="1">
                <a:solidFill>
                  <a:prstClr val="black"/>
                </a:solidFill>
                <a:latin typeface="Calibri" pitchFamily="34" charset="0"/>
                <a:cs typeface="Calibri" pitchFamily="34" charset="0"/>
              </a:endParaRPr>
            </a:p>
          </p:txBody>
        </p:sp>
        <p:sp>
          <p:nvSpPr>
            <p:cNvPr id="137" name="Rechteck 38"/>
            <p:cNvSpPr/>
            <p:nvPr>
              <p:custDataLst>
                <p:tags r:id="rId27"/>
              </p:custDataLst>
            </p:nvPr>
          </p:nvSpPr>
          <p:spPr bwMode="auto">
            <a:xfrm>
              <a:off x="2846002" y="5888694"/>
              <a:ext cx="1515602" cy="324438"/>
            </a:xfrm>
            <a:prstGeom prst="rect">
              <a:avLst/>
            </a:prstGeom>
            <a:gradFill>
              <a:gsLst>
                <a:gs pos="0">
                  <a:srgbClr val="FFFFFF"/>
                </a:gs>
                <a:gs pos="100000">
                  <a:srgbClr val="D7D7D7"/>
                </a:gs>
              </a:gsLst>
              <a:lin ang="5400000" scaled="0"/>
            </a:gradFill>
            <a:ln w="12700">
              <a:solidFill>
                <a:srgbClr val="C0C0C0"/>
              </a:solidFill>
              <a:miter lim="800000"/>
              <a:headEnd/>
              <a:tailEnd/>
            </a:ln>
            <a:effectLst>
              <a:outerShdw blurRad="127000" dist="63500" dir="3600000" algn="t" rotWithShape="0">
                <a:prstClr val="black">
                  <a:alpha val="40000"/>
                </a:prstClr>
              </a:outerShdw>
            </a:effectLst>
          </p:spPr>
          <p:txBody>
            <a:bodyPr lIns="90000" tIns="72000" rIns="0" bIns="0" anchor="t" anchorCtr="0"/>
            <a:lstStyle/>
            <a:p>
              <a:pPr lvl="0">
                <a:spcBef>
                  <a:spcPct val="50000"/>
                </a:spcBef>
              </a:pPr>
              <a:r>
                <a:rPr lang="en-GB" sz="1000" b="1" noProof="1" smtClean="0">
                  <a:solidFill>
                    <a:srgbClr val="003D7E"/>
                  </a:solidFill>
                  <a:latin typeface="Arial" pitchFamily="34" charset="0"/>
                  <a:cs typeface="Arial" pitchFamily="34" charset="0"/>
                </a:rPr>
                <a:t>Safe Work Practices</a:t>
              </a:r>
              <a:endParaRPr lang="en-GB" sz="1000" noProof="1">
                <a:solidFill>
                  <a:srgbClr val="003D7E"/>
                </a:solidFill>
                <a:latin typeface="Arial" pitchFamily="34" charset="0"/>
                <a:cs typeface="Arial" pitchFamily="34" charset="0"/>
              </a:endParaRPr>
            </a:p>
          </p:txBody>
        </p:sp>
      </p:grpSp>
      <p:grpSp>
        <p:nvGrpSpPr>
          <p:cNvPr id="140" name="Gruppieren 82"/>
          <p:cNvGrpSpPr/>
          <p:nvPr/>
        </p:nvGrpSpPr>
        <p:grpSpPr>
          <a:xfrm>
            <a:off x="6483580" y="2804461"/>
            <a:ext cx="1399539" cy="1091552"/>
            <a:chOff x="3035740" y="3610667"/>
            <a:chExt cx="1399539" cy="1455402"/>
          </a:xfrm>
        </p:grpSpPr>
        <p:grpSp>
          <p:nvGrpSpPr>
            <p:cNvPr id="141" name="Gruppieren 92"/>
            <p:cNvGrpSpPr/>
            <p:nvPr/>
          </p:nvGrpSpPr>
          <p:grpSpPr>
            <a:xfrm>
              <a:off x="4291279" y="3610667"/>
              <a:ext cx="144000" cy="1455402"/>
              <a:chOff x="4907642" y="3610667"/>
              <a:chExt cx="144000" cy="1455402"/>
            </a:xfrm>
          </p:grpSpPr>
          <p:cxnSp>
            <p:nvCxnSpPr>
              <p:cNvPr id="144" name="Gerade Verbindung 86"/>
              <p:cNvCxnSpPr>
                <a:endCxn id="145" idx="4"/>
              </p:cNvCxnSpPr>
              <p:nvPr/>
            </p:nvCxnSpPr>
            <p:spPr bwMode="auto">
              <a:xfrm flipV="1">
                <a:off x="4977996" y="3754667"/>
                <a:ext cx="1646" cy="1311402"/>
              </a:xfrm>
              <a:prstGeom prst="line">
                <a:avLst/>
              </a:prstGeom>
              <a:solidFill>
                <a:srgbClr val="DDDDDD"/>
              </a:solidFill>
              <a:ln w="12700" cap="flat" cmpd="sng" algn="ctr">
                <a:solidFill>
                  <a:srgbClr val="A6A6A6"/>
                </a:solidFill>
                <a:prstDash val="sysDash"/>
                <a:round/>
                <a:headEnd type="none" w="med" len="med"/>
                <a:tailEnd type="none" w="med" len="med"/>
              </a:ln>
              <a:effectLst/>
            </p:spPr>
          </p:cxnSp>
          <p:sp>
            <p:nvSpPr>
              <p:cNvPr id="145" name="Ellipse 87"/>
              <p:cNvSpPr/>
              <p:nvPr>
                <p:custDataLst>
                  <p:tags r:id="rId25"/>
                </p:custDataLst>
              </p:nvPr>
            </p:nvSpPr>
            <p:spPr bwMode="auto">
              <a:xfrm>
                <a:off x="4907642" y="3610667"/>
                <a:ext cx="144000" cy="144000"/>
              </a:xfrm>
              <a:prstGeom prst="ellipse">
                <a:avLst/>
              </a:prstGeom>
              <a:solidFill>
                <a:schemeClr val="accent1"/>
              </a:soli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a:scene3d>
                <a:camera prst="orthographicFront"/>
                <a:lightRig rig="threePt" dir="t">
                  <a:rot lat="0" lon="0" rev="1200000"/>
                </a:lightRig>
              </a:scene3d>
              <a:sp3d>
                <a:bevelT w="69850" h="69850"/>
              </a:sp3d>
            </p:spPr>
            <p:txBody>
              <a:bodyPr vert="horz" wrap="none" lIns="91440" tIns="45720" rIns="91440" bIns="45720" numCol="1" rtlCol="0" anchor="ctr" anchorCtr="0" compatLnSpc="1">
                <a:prstTxWarp prst="textNoShape">
                  <a:avLst/>
                </a:prstTxWarp>
              </a:bodyPr>
              <a:lstStyle/>
              <a:p>
                <a:pPr marL="0" marR="0" indent="0" algn="ctr" defTabSz="873256"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chemeClr val="tx1"/>
                  </a:solidFill>
                  <a:effectLst/>
                  <a:latin typeface="Arial" charset="0"/>
                </a:endParaRPr>
              </a:p>
            </p:txBody>
          </p:sp>
        </p:grpSp>
        <p:sp>
          <p:nvSpPr>
            <p:cNvPr id="142" name="Rechteck 84"/>
            <p:cNvSpPr/>
            <p:nvPr>
              <p:custDataLst>
                <p:tags r:id="rId23"/>
              </p:custDataLst>
            </p:nvPr>
          </p:nvSpPr>
          <p:spPr bwMode="auto">
            <a:xfrm>
              <a:off x="3035740" y="4090749"/>
              <a:ext cx="1333890" cy="650882"/>
            </a:xfrm>
            <a:prstGeom prst="rect">
              <a:avLst/>
            </a:prstGeom>
            <a:blipFill>
              <a:blip r:embed="rId85" cstate="print"/>
              <a:stretch>
                <a:fillRect l="-1000" t="-32000" r="-1000" b="-15000"/>
              </a:stretch>
            </a:blipFill>
            <a:ln w="12700">
              <a:solidFill>
                <a:srgbClr val="C0C0C0"/>
              </a:solidFill>
              <a:miter lim="800000"/>
              <a:headEnd/>
              <a:tailEnd/>
            </a:ln>
            <a:effectLst>
              <a:outerShdw blurRad="127000" dist="63500" dir="3600000" algn="t" rotWithShape="0">
                <a:prstClr val="black">
                  <a:alpha val="40000"/>
                </a:prstClr>
              </a:outerShdw>
            </a:effectLst>
          </p:spPr>
          <p:txBody>
            <a:bodyPr lIns="90000" tIns="72000" rIns="0" bIns="0" anchor="t" anchorCtr="0"/>
            <a:lstStyle/>
            <a:p>
              <a:pPr lvl="0">
                <a:spcBef>
                  <a:spcPct val="50000"/>
                </a:spcBef>
              </a:pPr>
              <a:endParaRPr lang="en-GB" sz="1000" noProof="1">
                <a:solidFill>
                  <a:prstClr val="black"/>
                </a:solidFill>
                <a:latin typeface="Calibri" pitchFamily="34" charset="0"/>
                <a:cs typeface="Calibri" pitchFamily="34" charset="0"/>
              </a:endParaRPr>
            </a:p>
          </p:txBody>
        </p:sp>
        <p:sp>
          <p:nvSpPr>
            <p:cNvPr id="143" name="Rechteck 85"/>
            <p:cNvSpPr/>
            <p:nvPr>
              <p:custDataLst>
                <p:tags r:id="rId24"/>
              </p:custDataLst>
            </p:nvPr>
          </p:nvSpPr>
          <p:spPr bwMode="auto">
            <a:xfrm>
              <a:off x="3035740" y="4741631"/>
              <a:ext cx="1333890" cy="324438"/>
            </a:xfrm>
            <a:prstGeom prst="rect">
              <a:avLst/>
            </a:prstGeom>
            <a:gradFill>
              <a:gsLst>
                <a:gs pos="0">
                  <a:srgbClr val="FFFFFF"/>
                </a:gs>
                <a:gs pos="100000">
                  <a:srgbClr val="D7D7D7"/>
                </a:gs>
              </a:gsLst>
              <a:lin ang="5400000" scaled="0"/>
            </a:gradFill>
            <a:ln w="12700">
              <a:solidFill>
                <a:srgbClr val="C0C0C0"/>
              </a:solidFill>
              <a:miter lim="800000"/>
              <a:headEnd/>
              <a:tailEnd/>
            </a:ln>
            <a:effectLst>
              <a:outerShdw blurRad="127000" dist="63500" dir="3600000" algn="t" rotWithShape="0">
                <a:prstClr val="black">
                  <a:alpha val="40000"/>
                </a:prstClr>
              </a:outerShdw>
            </a:effectLst>
          </p:spPr>
          <p:txBody>
            <a:bodyPr lIns="90000" tIns="72000" rIns="0" bIns="0" anchor="t" anchorCtr="0"/>
            <a:lstStyle/>
            <a:p>
              <a:pPr lvl="0">
                <a:spcBef>
                  <a:spcPct val="50000"/>
                </a:spcBef>
              </a:pPr>
              <a:r>
                <a:rPr lang="en-GB" sz="1000" b="1" noProof="1" smtClean="0">
                  <a:solidFill>
                    <a:srgbClr val="003D7E"/>
                  </a:solidFill>
                  <a:latin typeface="Arial" pitchFamily="34" charset="0"/>
                  <a:cs typeface="Arial" pitchFamily="34" charset="0"/>
                </a:rPr>
                <a:t>Confined Spaces</a:t>
              </a:r>
              <a:endParaRPr lang="en-GB" sz="1000" noProof="1">
                <a:solidFill>
                  <a:srgbClr val="003D7E"/>
                </a:solidFill>
                <a:latin typeface="Arial" pitchFamily="34" charset="0"/>
                <a:cs typeface="Arial" pitchFamily="34" charset="0"/>
              </a:endParaRPr>
            </a:p>
          </p:txBody>
        </p:sp>
      </p:grpSp>
      <p:grpSp>
        <p:nvGrpSpPr>
          <p:cNvPr id="147" name="Gruppieren 81"/>
          <p:cNvGrpSpPr/>
          <p:nvPr/>
        </p:nvGrpSpPr>
        <p:grpSpPr>
          <a:xfrm>
            <a:off x="7620003" y="2804463"/>
            <a:ext cx="1293221" cy="1951849"/>
            <a:chOff x="3142058" y="3610667"/>
            <a:chExt cx="1293221" cy="2602465"/>
          </a:xfrm>
        </p:grpSpPr>
        <p:grpSp>
          <p:nvGrpSpPr>
            <p:cNvPr id="148" name="Gruppieren 92"/>
            <p:cNvGrpSpPr/>
            <p:nvPr/>
          </p:nvGrpSpPr>
          <p:grpSpPr>
            <a:xfrm>
              <a:off x="4291279" y="3610667"/>
              <a:ext cx="144000" cy="1831283"/>
              <a:chOff x="4907642" y="3610667"/>
              <a:chExt cx="144000" cy="1831283"/>
            </a:xfrm>
          </p:grpSpPr>
          <p:cxnSp>
            <p:nvCxnSpPr>
              <p:cNvPr id="151" name="Gerade Verbindung 39"/>
              <p:cNvCxnSpPr>
                <a:endCxn id="152" idx="4"/>
              </p:cNvCxnSpPr>
              <p:nvPr/>
            </p:nvCxnSpPr>
            <p:spPr bwMode="auto">
              <a:xfrm rot="5400000" flipH="1" flipV="1">
                <a:off x="4135177" y="4597485"/>
                <a:ext cx="1687283" cy="1648"/>
              </a:xfrm>
              <a:prstGeom prst="line">
                <a:avLst/>
              </a:prstGeom>
              <a:solidFill>
                <a:srgbClr val="DDDDDD"/>
              </a:solidFill>
              <a:ln w="12700" cap="flat" cmpd="sng" algn="ctr">
                <a:solidFill>
                  <a:srgbClr val="A6A6A6"/>
                </a:solidFill>
                <a:prstDash val="sysDash"/>
                <a:round/>
                <a:headEnd type="none" w="med" len="med"/>
                <a:tailEnd type="none" w="med" len="med"/>
              </a:ln>
              <a:effectLst/>
            </p:spPr>
          </p:cxnSp>
          <p:sp>
            <p:nvSpPr>
              <p:cNvPr id="152" name="Ellipse 22"/>
              <p:cNvSpPr/>
              <p:nvPr>
                <p:custDataLst>
                  <p:tags r:id="rId22"/>
                </p:custDataLst>
              </p:nvPr>
            </p:nvSpPr>
            <p:spPr bwMode="auto">
              <a:xfrm>
                <a:off x="4907642" y="3610667"/>
                <a:ext cx="144000" cy="144000"/>
              </a:xfrm>
              <a:prstGeom prst="ellipse">
                <a:avLst/>
              </a:prstGeom>
              <a:solidFill>
                <a:schemeClr val="accent1"/>
              </a:soli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a:scene3d>
                <a:camera prst="orthographicFront"/>
                <a:lightRig rig="threePt" dir="t">
                  <a:rot lat="0" lon="0" rev="1200000"/>
                </a:lightRig>
              </a:scene3d>
              <a:sp3d>
                <a:bevelT w="69850" h="69850"/>
              </a:sp3d>
            </p:spPr>
            <p:txBody>
              <a:bodyPr vert="horz" wrap="none" lIns="91440" tIns="45720" rIns="91440" bIns="45720" numCol="1" rtlCol="0" anchor="ctr" anchorCtr="0" compatLnSpc="1">
                <a:prstTxWarp prst="textNoShape">
                  <a:avLst/>
                </a:prstTxWarp>
              </a:bodyPr>
              <a:lstStyle/>
              <a:p>
                <a:pPr marL="0" marR="0" indent="0" algn="ctr" defTabSz="873256"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chemeClr val="tx1"/>
                  </a:solidFill>
                  <a:effectLst/>
                  <a:latin typeface="Arial" charset="0"/>
                </a:endParaRPr>
              </a:p>
            </p:txBody>
          </p:sp>
        </p:grpSp>
        <p:sp>
          <p:nvSpPr>
            <p:cNvPr id="149" name="Rechteck 76"/>
            <p:cNvSpPr/>
            <p:nvPr>
              <p:custDataLst>
                <p:tags r:id="rId20"/>
              </p:custDataLst>
            </p:nvPr>
          </p:nvSpPr>
          <p:spPr bwMode="auto">
            <a:xfrm>
              <a:off x="3142058" y="5237812"/>
              <a:ext cx="1219546" cy="612378"/>
            </a:xfrm>
            <a:prstGeom prst="rect">
              <a:avLst/>
            </a:prstGeom>
            <a:blipFill>
              <a:blip r:embed="rId86" cstate="print"/>
              <a:stretch>
                <a:fillRect l="-1000" t="-32000" r="-1000" b="-15000"/>
              </a:stretch>
            </a:blipFill>
            <a:ln w="12700">
              <a:solidFill>
                <a:srgbClr val="C0C0C0"/>
              </a:solidFill>
              <a:miter lim="800000"/>
              <a:headEnd/>
              <a:tailEnd/>
            </a:ln>
            <a:effectLst>
              <a:outerShdw blurRad="127000" dist="63500" dir="3600000" algn="t" rotWithShape="0">
                <a:prstClr val="black">
                  <a:alpha val="40000"/>
                </a:prstClr>
              </a:outerShdw>
            </a:effectLst>
          </p:spPr>
          <p:txBody>
            <a:bodyPr lIns="90000" tIns="72000" rIns="0" bIns="0" anchor="t" anchorCtr="0"/>
            <a:lstStyle/>
            <a:p>
              <a:pPr lvl="0">
                <a:spcBef>
                  <a:spcPct val="50000"/>
                </a:spcBef>
              </a:pPr>
              <a:endParaRPr lang="en-GB" sz="1000" noProof="1">
                <a:solidFill>
                  <a:prstClr val="black"/>
                </a:solidFill>
                <a:latin typeface="Calibri" pitchFamily="34" charset="0"/>
                <a:cs typeface="Calibri" pitchFamily="34" charset="0"/>
              </a:endParaRPr>
            </a:p>
          </p:txBody>
        </p:sp>
        <p:sp>
          <p:nvSpPr>
            <p:cNvPr id="150" name="Rechteck 38"/>
            <p:cNvSpPr/>
            <p:nvPr>
              <p:custDataLst>
                <p:tags r:id="rId21"/>
              </p:custDataLst>
            </p:nvPr>
          </p:nvSpPr>
          <p:spPr bwMode="auto">
            <a:xfrm>
              <a:off x="3142058" y="5755488"/>
              <a:ext cx="1219546" cy="457644"/>
            </a:xfrm>
            <a:prstGeom prst="rect">
              <a:avLst/>
            </a:prstGeom>
            <a:gradFill>
              <a:gsLst>
                <a:gs pos="0">
                  <a:srgbClr val="FFFFFF"/>
                </a:gs>
                <a:gs pos="100000">
                  <a:srgbClr val="D7D7D7"/>
                </a:gs>
              </a:gsLst>
              <a:lin ang="5400000" scaled="0"/>
            </a:gradFill>
            <a:ln w="12700">
              <a:solidFill>
                <a:srgbClr val="C0C0C0"/>
              </a:solidFill>
              <a:miter lim="800000"/>
              <a:headEnd/>
              <a:tailEnd/>
            </a:ln>
            <a:effectLst>
              <a:outerShdw blurRad="127000" dist="63500" dir="3600000" algn="t" rotWithShape="0">
                <a:prstClr val="black">
                  <a:alpha val="40000"/>
                </a:prstClr>
              </a:outerShdw>
            </a:effectLst>
          </p:spPr>
          <p:txBody>
            <a:bodyPr lIns="90000" tIns="72000" rIns="0" bIns="0" anchor="t" anchorCtr="0"/>
            <a:lstStyle/>
            <a:p>
              <a:pPr lvl="0">
                <a:spcBef>
                  <a:spcPct val="50000"/>
                </a:spcBef>
              </a:pPr>
              <a:r>
                <a:rPr lang="en-GB" sz="1000" b="1" noProof="1" smtClean="0">
                  <a:solidFill>
                    <a:srgbClr val="003D7E"/>
                  </a:solidFill>
                  <a:latin typeface="Arial" pitchFamily="34" charset="0"/>
                  <a:cs typeface="Arial" pitchFamily="34" charset="0"/>
                </a:rPr>
                <a:t>Hazmat Transportation</a:t>
              </a:r>
              <a:endParaRPr lang="en-GB" sz="1000" noProof="1">
                <a:solidFill>
                  <a:srgbClr val="003D7E"/>
                </a:solidFill>
                <a:latin typeface="Arial" pitchFamily="34" charset="0"/>
                <a:cs typeface="Arial" pitchFamily="34" charset="0"/>
              </a:endParaRPr>
            </a:p>
          </p:txBody>
        </p:sp>
      </p:grpSp>
      <p:sp>
        <p:nvSpPr>
          <p:cNvPr id="153" name="TextBox 152"/>
          <p:cNvSpPr txBox="1"/>
          <p:nvPr>
            <p:custDataLst>
              <p:tags r:id="rId5"/>
            </p:custDataLst>
          </p:nvPr>
        </p:nvSpPr>
        <p:spPr>
          <a:xfrm>
            <a:off x="3429000" y="228600"/>
            <a:ext cx="2377281" cy="488288"/>
          </a:xfrm>
          <a:prstGeom prst="rect">
            <a:avLst/>
          </a:prstGeom>
          <a:noFill/>
        </p:spPr>
        <p:txBody>
          <a:bodyPr wrap="none" lIns="87326" tIns="43663" rIns="87326" bIns="43663" rtlCol="0">
            <a:spAutoFit/>
          </a:bodyPr>
          <a:lstStyle/>
          <a:p>
            <a:r>
              <a:rPr lang="en-US" sz="2600" dirty="0" smtClean="0">
                <a:solidFill>
                  <a:srgbClr val="C00000"/>
                </a:solidFill>
                <a:latin typeface="Arial Black" pitchFamily="34" charset="0"/>
                <a:cs typeface="Arial" pitchFamily="34" charset="0"/>
              </a:rPr>
              <a:t>MAIN MENU</a:t>
            </a:r>
            <a:endParaRPr lang="en-US" sz="2600" dirty="0">
              <a:solidFill>
                <a:srgbClr val="C00000"/>
              </a:solidFill>
              <a:latin typeface="Arial Black" pitchFamily="34" charset="0"/>
              <a:cs typeface="Arial" pitchFamily="34" charset="0"/>
            </a:endParaRPr>
          </a:p>
        </p:txBody>
      </p:sp>
      <p:sp>
        <p:nvSpPr>
          <p:cNvPr id="156" name="Rectangle 155">
            <a:hlinkClick r:id="rId87" action="ppaction://hlinksldjump"/>
          </p:cNvPr>
          <p:cNvSpPr/>
          <p:nvPr>
            <p:custDataLst>
              <p:tags r:id="rId6"/>
            </p:custDataLst>
          </p:nvPr>
        </p:nvSpPr>
        <p:spPr>
          <a:xfrm>
            <a:off x="2057400" y="742950"/>
            <a:ext cx="1172966" cy="712195"/>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7326" tIns="43663" rIns="87326" bIns="43663" rtlCol="0" anchor="ctr"/>
          <a:lstStyle/>
          <a:p>
            <a:pPr algn="ctr"/>
            <a:endParaRPr lang="en-US"/>
          </a:p>
        </p:txBody>
      </p:sp>
      <p:sp>
        <p:nvSpPr>
          <p:cNvPr id="157" name="Rectangle 156">
            <a:hlinkClick r:id="" action="ppaction://noaction"/>
          </p:cNvPr>
          <p:cNvSpPr/>
          <p:nvPr>
            <p:custDataLst>
              <p:tags r:id="rId7"/>
            </p:custDataLst>
          </p:nvPr>
        </p:nvSpPr>
        <p:spPr>
          <a:xfrm>
            <a:off x="3386315" y="1752135"/>
            <a:ext cx="1333890" cy="744397"/>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7326" tIns="43663" rIns="87326" bIns="43663" rtlCol="0" anchor="ctr"/>
          <a:lstStyle/>
          <a:p>
            <a:pPr algn="ctr"/>
            <a:endParaRPr lang="en-US"/>
          </a:p>
        </p:txBody>
      </p:sp>
      <p:sp>
        <p:nvSpPr>
          <p:cNvPr id="158" name="Rectangle 157">
            <a:hlinkClick r:id="" action="ppaction://noaction"/>
          </p:cNvPr>
          <p:cNvSpPr/>
          <p:nvPr>
            <p:custDataLst>
              <p:tags r:id="rId8"/>
            </p:custDataLst>
          </p:nvPr>
        </p:nvSpPr>
        <p:spPr>
          <a:xfrm>
            <a:off x="4960285" y="1841326"/>
            <a:ext cx="1333889" cy="700529"/>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7326" tIns="43663" rIns="87326" bIns="43663" rtlCol="0" anchor="ctr"/>
          <a:lstStyle/>
          <a:p>
            <a:pPr algn="ctr"/>
            <a:endParaRPr lang="en-US"/>
          </a:p>
        </p:txBody>
      </p:sp>
      <p:sp>
        <p:nvSpPr>
          <p:cNvPr id="159" name="Rectangle 158">
            <a:hlinkClick r:id="rId88" action="ppaction://hlinksldjump"/>
          </p:cNvPr>
          <p:cNvSpPr/>
          <p:nvPr>
            <p:custDataLst>
              <p:tags r:id="rId9"/>
            </p:custDataLst>
          </p:nvPr>
        </p:nvSpPr>
        <p:spPr>
          <a:xfrm>
            <a:off x="5410201" y="742950"/>
            <a:ext cx="1410089" cy="732055"/>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7326" tIns="43663" rIns="87326" bIns="43663" rtlCol="0" anchor="ctr"/>
          <a:lstStyle/>
          <a:p>
            <a:pPr algn="ctr"/>
            <a:endParaRPr lang="en-US"/>
          </a:p>
        </p:txBody>
      </p:sp>
      <p:sp>
        <p:nvSpPr>
          <p:cNvPr id="160" name="Rectangle 159">
            <a:hlinkClick r:id="" action="ppaction://noaction"/>
          </p:cNvPr>
          <p:cNvSpPr/>
          <p:nvPr>
            <p:custDataLst>
              <p:tags r:id="rId10"/>
            </p:custDataLst>
          </p:nvPr>
        </p:nvSpPr>
        <p:spPr>
          <a:xfrm>
            <a:off x="7010401" y="285750"/>
            <a:ext cx="1752600" cy="628651"/>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7326" tIns="43663" rIns="87326" bIns="43663" rtlCol="0" anchor="ctr"/>
          <a:lstStyle/>
          <a:p>
            <a:pPr algn="ctr"/>
            <a:endParaRPr lang="en-US"/>
          </a:p>
        </p:txBody>
      </p:sp>
      <p:sp>
        <p:nvSpPr>
          <p:cNvPr id="161" name="Rectangle 160">
            <a:hlinkClick r:id="" action="ppaction://noaction"/>
          </p:cNvPr>
          <p:cNvSpPr/>
          <p:nvPr>
            <p:custDataLst>
              <p:tags r:id="rId11"/>
            </p:custDataLst>
          </p:nvPr>
        </p:nvSpPr>
        <p:spPr>
          <a:xfrm>
            <a:off x="6953815" y="1740895"/>
            <a:ext cx="1681717" cy="803819"/>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7326" tIns="43663" rIns="87326" bIns="43663" rtlCol="0" anchor="ctr"/>
          <a:lstStyle/>
          <a:p>
            <a:pPr algn="ctr"/>
            <a:endParaRPr lang="en-US"/>
          </a:p>
        </p:txBody>
      </p:sp>
      <p:sp>
        <p:nvSpPr>
          <p:cNvPr id="162" name="Rectangle 161">
            <a:hlinkClick r:id="" action="ppaction://noaction"/>
          </p:cNvPr>
          <p:cNvSpPr/>
          <p:nvPr>
            <p:custDataLst>
              <p:tags r:id="rId12"/>
            </p:custDataLst>
          </p:nvPr>
        </p:nvSpPr>
        <p:spPr>
          <a:xfrm>
            <a:off x="1672390" y="3165090"/>
            <a:ext cx="1713925" cy="905089"/>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7326" tIns="43663" rIns="87326" bIns="43663" rtlCol="0" anchor="ctr"/>
          <a:lstStyle/>
          <a:p>
            <a:pPr algn="ctr"/>
            <a:endParaRPr lang="en-US"/>
          </a:p>
        </p:txBody>
      </p:sp>
      <p:sp>
        <p:nvSpPr>
          <p:cNvPr id="163" name="Rectangle 162">
            <a:hlinkClick r:id="" action="ppaction://noaction"/>
          </p:cNvPr>
          <p:cNvSpPr/>
          <p:nvPr>
            <p:custDataLst>
              <p:tags r:id="rId13"/>
            </p:custDataLst>
          </p:nvPr>
        </p:nvSpPr>
        <p:spPr>
          <a:xfrm>
            <a:off x="152401" y="3943351"/>
            <a:ext cx="1333889" cy="109619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7326" tIns="43663" rIns="87326" bIns="43663" rtlCol="0" anchor="ctr"/>
          <a:lstStyle/>
          <a:p>
            <a:pPr algn="ctr"/>
            <a:endParaRPr lang="en-US"/>
          </a:p>
        </p:txBody>
      </p:sp>
      <p:sp>
        <p:nvSpPr>
          <p:cNvPr id="164" name="Rectangle 163">
            <a:hlinkClick r:id="" action="ppaction://noaction"/>
          </p:cNvPr>
          <p:cNvSpPr/>
          <p:nvPr>
            <p:custDataLst>
              <p:tags r:id="rId14"/>
            </p:custDataLst>
          </p:nvPr>
        </p:nvSpPr>
        <p:spPr>
          <a:xfrm>
            <a:off x="1752603" y="4177927"/>
            <a:ext cx="1801041" cy="59247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7326" tIns="43663" rIns="87326" bIns="43663" rtlCol="0" anchor="ctr"/>
          <a:lstStyle/>
          <a:p>
            <a:pPr algn="ctr"/>
            <a:endParaRPr lang="en-US"/>
          </a:p>
        </p:txBody>
      </p:sp>
      <p:sp>
        <p:nvSpPr>
          <p:cNvPr id="165" name="Rectangle 164">
            <a:hlinkClick r:id="" action="ppaction://noaction"/>
          </p:cNvPr>
          <p:cNvSpPr/>
          <p:nvPr>
            <p:custDataLst>
              <p:tags r:id="rId15"/>
            </p:custDataLst>
          </p:nvPr>
        </p:nvSpPr>
        <p:spPr>
          <a:xfrm>
            <a:off x="3863575" y="3523507"/>
            <a:ext cx="1325893" cy="37250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7326" tIns="43663" rIns="87326" bIns="43663" rtlCol="0" anchor="ctr"/>
          <a:lstStyle/>
          <a:p>
            <a:pPr algn="ctr"/>
            <a:endParaRPr lang="en-US"/>
          </a:p>
        </p:txBody>
      </p:sp>
      <p:sp>
        <p:nvSpPr>
          <p:cNvPr id="166" name="Rectangle 165">
            <a:hlinkClick r:id="" action="ppaction://noaction"/>
          </p:cNvPr>
          <p:cNvSpPr/>
          <p:nvPr>
            <p:custDataLst>
              <p:tags r:id="rId16"/>
            </p:custDataLst>
          </p:nvPr>
        </p:nvSpPr>
        <p:spPr>
          <a:xfrm>
            <a:off x="3949472" y="3959138"/>
            <a:ext cx="1826203" cy="7326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7326" tIns="43663" rIns="87326" bIns="43663" rtlCol="0" anchor="ctr"/>
          <a:lstStyle/>
          <a:p>
            <a:pPr algn="ctr"/>
            <a:endParaRPr lang="en-US"/>
          </a:p>
        </p:txBody>
      </p:sp>
      <p:sp>
        <p:nvSpPr>
          <p:cNvPr id="167" name="Rectangle 166">
            <a:hlinkClick r:id="" action="ppaction://noaction"/>
          </p:cNvPr>
          <p:cNvSpPr/>
          <p:nvPr>
            <p:custDataLst>
              <p:tags r:id="rId17"/>
            </p:custDataLst>
          </p:nvPr>
        </p:nvSpPr>
        <p:spPr>
          <a:xfrm>
            <a:off x="5984110" y="4038907"/>
            <a:ext cx="1517279" cy="71740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7326" tIns="43663" rIns="87326" bIns="43663" rtlCol="0" anchor="ctr"/>
          <a:lstStyle/>
          <a:p>
            <a:pPr algn="ctr"/>
            <a:endParaRPr lang="en-US"/>
          </a:p>
        </p:txBody>
      </p:sp>
      <p:sp>
        <p:nvSpPr>
          <p:cNvPr id="168" name="Rectangle 167">
            <a:hlinkClick r:id="" action="ppaction://noaction"/>
          </p:cNvPr>
          <p:cNvSpPr/>
          <p:nvPr>
            <p:custDataLst>
              <p:tags r:id="rId18"/>
            </p:custDataLst>
          </p:nvPr>
        </p:nvSpPr>
        <p:spPr>
          <a:xfrm>
            <a:off x="6483581" y="3165088"/>
            <a:ext cx="1314593" cy="71683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7326" tIns="43663" rIns="87326" bIns="43663" rtlCol="0" anchor="ctr"/>
          <a:lstStyle/>
          <a:p>
            <a:pPr algn="ctr"/>
            <a:endParaRPr lang="en-US"/>
          </a:p>
        </p:txBody>
      </p:sp>
      <p:sp>
        <p:nvSpPr>
          <p:cNvPr id="169" name="Rectangle 168">
            <a:hlinkClick r:id="" action="ppaction://noaction"/>
          </p:cNvPr>
          <p:cNvSpPr/>
          <p:nvPr>
            <p:custDataLst>
              <p:tags r:id="rId19"/>
            </p:custDataLst>
          </p:nvPr>
        </p:nvSpPr>
        <p:spPr>
          <a:xfrm>
            <a:off x="7620002" y="4038909"/>
            <a:ext cx="1221223" cy="71740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7326" tIns="43663" rIns="87326" bIns="43663" rtlCol="0" anchor="ctr"/>
          <a:lstStyle/>
          <a:p>
            <a:pPr algn="ctr"/>
            <a:endParaRPr lang="en-US"/>
          </a:p>
        </p:txBody>
      </p:sp>
      <p:pic>
        <p:nvPicPr>
          <p:cNvPr id="1026" name="Picture 2"/>
          <p:cNvPicPr>
            <a:picLocks noChangeAspect="1" noChangeArrowheads="1"/>
          </p:cNvPicPr>
          <p:nvPr userDrawn="1"/>
        </p:nvPicPr>
        <p:blipFill>
          <a:blip r:embed="rId89" cstate="print">
            <a:extLst>
              <a:ext uri="{28A0092B-C50C-407E-A947-70E740481C1C}">
                <a14:useLocalDpi xmlns:a14="http://schemas.microsoft.com/office/drawing/2010/main" val="0"/>
              </a:ext>
            </a:extLst>
          </a:blip>
          <a:srcRect/>
          <a:stretch>
            <a:fillRect/>
          </a:stretch>
        </p:blipFill>
        <p:spPr bwMode="auto">
          <a:xfrm>
            <a:off x="3105151" y="2452688"/>
            <a:ext cx="2932113"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196817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9_Title Only">
    <p:spTree>
      <p:nvGrpSpPr>
        <p:cNvPr id="1" name=""/>
        <p:cNvGrpSpPr/>
        <p:nvPr/>
      </p:nvGrpSpPr>
      <p:grpSpPr>
        <a:xfrm>
          <a:off x="0" y="0"/>
          <a:ext cx="0" cy="0"/>
          <a:chOff x="0" y="0"/>
          <a:chExt cx="0" cy="0"/>
        </a:xfrm>
      </p:grpSpPr>
      <p:pic>
        <p:nvPicPr>
          <p:cNvPr id="146" name="Picture 14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7" name="Picture 16">
            <a:hlinkClick r:id="rId3" action="ppaction://hlinksldjump"/>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2400" y="590550"/>
            <a:ext cx="4286250" cy="285750"/>
          </a:xfrm>
          <a:prstGeom prst="rect">
            <a:avLst/>
          </a:prstGeom>
        </p:spPr>
      </p:pic>
      <p:pic>
        <p:nvPicPr>
          <p:cNvPr id="22" name="Picture 21">
            <a:hlinkClick r:id="rId5" action="ppaction://hlinkpres?slideindex=1&amp;slidetitle="/>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2400" y="1373619"/>
            <a:ext cx="4286250" cy="285750"/>
          </a:xfrm>
          <a:prstGeom prst="rect">
            <a:avLst/>
          </a:prstGeom>
        </p:spPr>
      </p:pic>
      <p:pic>
        <p:nvPicPr>
          <p:cNvPr id="24" name="Picture 23">
            <a:hlinkClick r:id="rId7" action="ppaction://hlinkpres?slideindex=1&amp;slidetitle="/>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50388" y="981771"/>
            <a:ext cx="4286235" cy="285749"/>
          </a:xfrm>
          <a:prstGeom prst="rect">
            <a:avLst/>
          </a:prstGeom>
        </p:spPr>
      </p:pic>
      <p:pic>
        <p:nvPicPr>
          <p:cNvPr id="26" name="Picture 25">
            <a:hlinkClick r:id="rId9" action="ppaction://hlinkpres?slideindex=1&amp;slidetitle="/>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41803" y="1782248"/>
            <a:ext cx="4286250" cy="285749"/>
          </a:xfrm>
          <a:prstGeom prst="rect">
            <a:avLst/>
          </a:prstGeom>
        </p:spPr>
      </p:pic>
      <p:pic>
        <p:nvPicPr>
          <p:cNvPr id="28" name="Picture 27">
            <a:hlinkClick r:id="rId11" action="ppaction://hlinkpres?slideindex=1&amp;slidetitle="/>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41803" y="2191823"/>
            <a:ext cx="4286250" cy="285750"/>
          </a:xfrm>
          <a:prstGeom prst="rect">
            <a:avLst/>
          </a:prstGeom>
        </p:spPr>
      </p:pic>
      <p:pic>
        <p:nvPicPr>
          <p:cNvPr id="30" name="Picture 29">
            <a:hlinkClick r:id="rId13" action="ppaction://hlinkpres?slideindex=1&amp;slidetitle="/>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52400" y="3010973"/>
            <a:ext cx="4286250" cy="285749"/>
          </a:xfrm>
          <a:prstGeom prst="rect">
            <a:avLst/>
          </a:prstGeom>
        </p:spPr>
      </p:pic>
      <p:pic>
        <p:nvPicPr>
          <p:cNvPr id="32" name="Picture 31">
            <a:hlinkClick r:id="rId15" action="ppaction://hlinkpres?slideindex=1&amp;slidetitle="/>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52400" y="3401498"/>
            <a:ext cx="4286250" cy="285749"/>
          </a:xfrm>
          <a:prstGeom prst="rect">
            <a:avLst/>
          </a:prstGeom>
        </p:spPr>
      </p:pic>
      <p:pic>
        <p:nvPicPr>
          <p:cNvPr id="33" name="Picture 32">
            <a:hlinkClick r:id="rId17" action="ppaction://hlinkpres?slideindex=1&amp;slidetitle="/>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4724400" y="590550"/>
            <a:ext cx="4286250" cy="285750"/>
          </a:xfrm>
          <a:prstGeom prst="rect">
            <a:avLst/>
          </a:prstGeom>
        </p:spPr>
      </p:pic>
      <p:pic>
        <p:nvPicPr>
          <p:cNvPr id="34" name="Picture 33">
            <a:hlinkClick r:id="rId19" action="ppaction://hlinkpres?slideindex=1&amp;slidetitle="/>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4724400" y="986818"/>
            <a:ext cx="4286250" cy="285749"/>
          </a:xfrm>
          <a:prstGeom prst="rect">
            <a:avLst/>
          </a:prstGeom>
        </p:spPr>
      </p:pic>
      <p:pic>
        <p:nvPicPr>
          <p:cNvPr id="35" name="Picture 34">
            <a:hlinkClick r:id="rId21" action="ppaction://hlinkpres?slideindex=1&amp;slidetitle="/>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4724400" y="1373619"/>
            <a:ext cx="4286250" cy="285749"/>
          </a:xfrm>
          <a:prstGeom prst="rect">
            <a:avLst/>
          </a:prstGeom>
        </p:spPr>
      </p:pic>
      <p:pic>
        <p:nvPicPr>
          <p:cNvPr id="36" name="Picture 35">
            <a:hlinkClick r:id="rId23" action="ppaction://hlinkpres?slideindex=1&amp;slidetitle="/>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4732475" y="1782248"/>
            <a:ext cx="4286250" cy="285749"/>
          </a:xfrm>
          <a:prstGeom prst="rect">
            <a:avLst/>
          </a:prstGeom>
        </p:spPr>
      </p:pic>
      <p:pic>
        <p:nvPicPr>
          <p:cNvPr id="38" name="Picture 37">
            <a:hlinkClick r:id="rId25" action="ppaction://hlinkpres?slideindex=1&amp;slidetitle="/>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4732475" y="2191823"/>
            <a:ext cx="4286250" cy="285749"/>
          </a:xfrm>
          <a:prstGeom prst="rect">
            <a:avLst/>
          </a:prstGeom>
        </p:spPr>
      </p:pic>
      <p:pic>
        <p:nvPicPr>
          <p:cNvPr id="39" name="Picture 38">
            <a:hlinkClick r:id="rId27" action="ppaction://hlinkpres?slideindex=1&amp;slidetitle="/>
          </p:cNvPr>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4739034" y="2614266"/>
            <a:ext cx="4286250" cy="285749"/>
          </a:xfrm>
          <a:prstGeom prst="rect">
            <a:avLst/>
          </a:prstGeom>
        </p:spPr>
      </p:pic>
      <p:pic>
        <p:nvPicPr>
          <p:cNvPr id="40" name="Picture 39">
            <a:hlinkClick r:id="rId29" action="ppaction://hlinkpres?slideindex=1&amp;slidetitle="/>
          </p:cNvPr>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4737016" y="3010973"/>
            <a:ext cx="4286250" cy="285749"/>
          </a:xfrm>
          <a:prstGeom prst="rect">
            <a:avLst/>
          </a:prstGeom>
        </p:spPr>
      </p:pic>
      <p:pic>
        <p:nvPicPr>
          <p:cNvPr id="41" name="Picture 40">
            <a:hlinkClick r:id="rId31" action="ppaction://hlinkfile"/>
          </p:cNvPr>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4737016" y="3401498"/>
            <a:ext cx="4286250" cy="285749"/>
          </a:xfrm>
          <a:prstGeom prst="rect">
            <a:avLst/>
          </a:prstGeom>
        </p:spPr>
      </p:pic>
      <p:pic>
        <p:nvPicPr>
          <p:cNvPr id="42" name="Picture 41">
            <a:hlinkClick r:id="rId33" action="ppaction://hlinkpres?slideindex=1&amp;slidetitle="/>
          </p:cNvPr>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152400" y="2614266"/>
            <a:ext cx="4286250" cy="285750"/>
          </a:xfrm>
          <a:prstGeom prst="rect">
            <a:avLst/>
          </a:prstGeom>
        </p:spPr>
      </p:pic>
      <p:pic>
        <p:nvPicPr>
          <p:cNvPr id="2" name="Picture 1">
            <a:hlinkClick r:id="" action="ppaction://noaction"/>
          </p:cNvPr>
          <p:cNvPicPr>
            <a:picLocks noChangeAspect="1"/>
          </p:cNvPicPr>
          <p:nvPr userDrawn="1"/>
        </p:nvPicPr>
        <p:blipFill>
          <a:blip r:embed="rId35">
            <a:extLst>
              <a:ext uri="{28A0092B-C50C-407E-A947-70E740481C1C}">
                <a14:useLocalDpi xmlns:a14="http://schemas.microsoft.com/office/drawing/2010/main" val="0"/>
              </a:ext>
            </a:extLst>
          </a:blip>
          <a:stretch>
            <a:fillRect/>
          </a:stretch>
        </p:blipFill>
        <p:spPr>
          <a:xfrm>
            <a:off x="4737016" y="3790950"/>
            <a:ext cx="4286250" cy="285750"/>
          </a:xfrm>
          <a:prstGeom prst="rect">
            <a:avLst/>
          </a:prstGeom>
        </p:spPr>
      </p:pic>
      <p:pic>
        <p:nvPicPr>
          <p:cNvPr id="20" name="Picture 19">
            <a:hlinkClick r:id="rId36" action="ppaction://hlinkfile"/>
          </p:cNvPr>
          <p:cNvPicPr>
            <a:picLocks noChangeAspect="1"/>
          </p:cNvPicPr>
          <p:nvPr userDrawn="1"/>
        </p:nvPicPr>
        <p:blipFill>
          <a:blip r:embed="rId37">
            <a:extLst>
              <a:ext uri="{28A0092B-C50C-407E-A947-70E740481C1C}">
                <a14:useLocalDpi xmlns:a14="http://schemas.microsoft.com/office/drawing/2010/main" val="0"/>
              </a:ext>
            </a:extLst>
          </a:blip>
          <a:stretch>
            <a:fillRect/>
          </a:stretch>
        </p:blipFill>
        <p:spPr>
          <a:xfrm>
            <a:off x="152400" y="3790950"/>
            <a:ext cx="4286250" cy="285750"/>
          </a:xfrm>
          <a:prstGeom prst="rect">
            <a:avLst/>
          </a:prstGeom>
        </p:spPr>
      </p:pic>
    </p:spTree>
    <p:extLst>
      <p:ext uri="{BB962C8B-B14F-4D97-AF65-F5344CB8AC3E}">
        <p14:creationId xmlns:p14="http://schemas.microsoft.com/office/powerpoint/2010/main" val="56196817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6_Title Only">
    <p:spTree>
      <p:nvGrpSpPr>
        <p:cNvPr id="1" name=""/>
        <p:cNvGrpSpPr/>
        <p:nvPr/>
      </p:nvGrpSpPr>
      <p:grpSpPr>
        <a:xfrm>
          <a:off x="0" y="0"/>
          <a:ext cx="0" cy="0"/>
          <a:chOff x="0" y="0"/>
          <a:chExt cx="0" cy="0"/>
        </a:xfrm>
      </p:grpSpPr>
      <p:pic>
        <p:nvPicPr>
          <p:cNvPr id="6" name="Picture 5"/>
          <p:cNvPicPr>
            <a:picLocks noChangeAspect="1"/>
          </p:cNvPicPr>
          <p:nvPr/>
        </p:nvPicPr>
        <p:blipFill>
          <a:blip r:embed="rId7"/>
          <a:stretch>
            <a:fillRect/>
          </a:stretch>
        </p:blipFill>
        <p:spPr>
          <a:xfrm>
            <a:off x="0" y="0"/>
            <a:ext cx="9144000" cy="5143500"/>
          </a:xfrm>
          <a:prstGeom prst="rect">
            <a:avLst/>
          </a:prstGeom>
        </p:spPr>
      </p:pic>
      <p:sp>
        <p:nvSpPr>
          <p:cNvPr id="2" name="Title 1"/>
          <p:cNvSpPr>
            <a:spLocks noGrp="1"/>
          </p:cNvSpPr>
          <p:nvPr>
            <p:ph type="title"/>
            <p:custDataLst>
              <p:tags r:id="rId1"/>
            </p:custDataLst>
          </p:nvPr>
        </p:nvSpPr>
        <p:spPr>
          <a:xfrm>
            <a:off x="228600" y="1485900"/>
            <a:ext cx="8686800" cy="457200"/>
          </a:xfrm>
        </p:spPr>
        <p:txBody>
          <a:bodyPr>
            <a:normAutofit/>
          </a:bodyPr>
          <a:lstStyle>
            <a:lvl1pPr algn="l">
              <a:defRPr sz="2300" b="1">
                <a:solidFill>
                  <a:srgbClr val="003D7E"/>
                </a:solidFill>
                <a:latin typeface="Arial" pitchFamily="34" charset="0"/>
                <a:cs typeface="Arial" pitchFamily="34" charset="0"/>
              </a:defRPr>
            </a:lvl1pPr>
          </a:lstStyle>
          <a:p>
            <a:r>
              <a:rPr lang="en-US" dirty="0" smtClean="0"/>
              <a:t>Click to edit Master title style</a:t>
            </a:r>
            <a:endParaRPr lang="en-US" dirty="0"/>
          </a:p>
        </p:txBody>
      </p:sp>
      <p:pic>
        <p:nvPicPr>
          <p:cNvPr id="7" name="Picture 6"/>
          <p:cNvPicPr>
            <a:picLocks noChangeAspect="1"/>
          </p:cNvPicPr>
          <p:nvPr/>
        </p:nvPicPr>
        <p:blipFill>
          <a:blip r:embed="rId8"/>
          <a:stretch>
            <a:fillRect/>
          </a:stretch>
        </p:blipFill>
        <p:spPr>
          <a:xfrm>
            <a:off x="352427" y="114300"/>
            <a:ext cx="742949" cy="976448"/>
          </a:xfrm>
          <a:prstGeom prst="rect">
            <a:avLst/>
          </a:prstGeom>
        </p:spPr>
      </p:pic>
      <p:sp>
        <p:nvSpPr>
          <p:cNvPr id="9" name="TextBox 8"/>
          <p:cNvSpPr txBox="1"/>
          <p:nvPr>
            <p:custDataLst>
              <p:tags r:id="rId2"/>
            </p:custDataLst>
          </p:nvPr>
        </p:nvSpPr>
        <p:spPr>
          <a:xfrm>
            <a:off x="1447802" y="247138"/>
            <a:ext cx="3153135" cy="611399"/>
          </a:xfrm>
          <a:prstGeom prst="rect">
            <a:avLst/>
          </a:prstGeom>
          <a:noFill/>
        </p:spPr>
        <p:txBody>
          <a:bodyPr wrap="none" lIns="87326" tIns="43663" rIns="87326" bIns="43663" rtlCol="0">
            <a:spAutoFit/>
          </a:bodyPr>
          <a:lstStyle/>
          <a:p>
            <a:r>
              <a:rPr lang="en-US" sz="3400" dirty="0" smtClean="0">
                <a:solidFill>
                  <a:srgbClr val="003D7E"/>
                </a:solidFill>
                <a:latin typeface="Arial Black" pitchFamily="34" charset="0"/>
              </a:rPr>
              <a:t>TEAMSTERS</a:t>
            </a:r>
            <a:endParaRPr lang="en-US" sz="3400" dirty="0">
              <a:solidFill>
                <a:srgbClr val="003D7E"/>
              </a:solidFill>
              <a:latin typeface="Arial Black" pitchFamily="34" charset="0"/>
            </a:endParaRPr>
          </a:p>
        </p:txBody>
      </p:sp>
      <p:sp>
        <p:nvSpPr>
          <p:cNvPr id="10" name="Subtitle 2"/>
          <p:cNvSpPr txBox="1">
            <a:spLocks/>
          </p:cNvSpPr>
          <p:nvPr>
            <p:custDataLst>
              <p:tags r:id="rId3"/>
            </p:custDataLst>
          </p:nvPr>
        </p:nvSpPr>
        <p:spPr>
          <a:xfrm>
            <a:off x="1447800" y="853201"/>
            <a:ext cx="6172202" cy="289802"/>
          </a:xfrm>
          <a:prstGeom prst="rect">
            <a:avLst/>
          </a:prstGeom>
        </p:spPr>
        <p:txBody>
          <a:bodyPr vert="horz" lIns="87326" tIns="43663" rIns="87326" bIns="43663" rtlCol="0">
            <a:noAutofit/>
          </a:bodyPr>
          <a:lstStyle>
            <a:lvl1pPr marL="0" indent="0" algn="ctr">
              <a:buNone/>
              <a:defRPr sz="1600" b="1" spc="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873256" rtl="0" eaLnBrk="1" fontAlgn="auto" latinLnBrk="0" hangingPunct="1">
              <a:lnSpc>
                <a:spcPct val="100000"/>
              </a:lnSpc>
              <a:spcBef>
                <a:spcPct val="20000"/>
              </a:spcBef>
              <a:spcAft>
                <a:spcPts val="0"/>
              </a:spcAft>
              <a:buClrTx/>
              <a:buSzTx/>
              <a:buFont typeface="Arial" pitchFamily="34" charset="0"/>
              <a:buNone/>
              <a:tabLst/>
              <a:defRPr/>
            </a:pPr>
            <a:r>
              <a:rPr kumimoji="0" lang="en-US" sz="1600" b="1" i="0" u="none" strike="noStrike" kern="1200" cap="none" spc="0" normalizeH="0" baseline="0" noProof="0" dirty="0" smtClean="0">
                <a:ln>
                  <a:noFill/>
                </a:ln>
                <a:solidFill>
                  <a:srgbClr val="003D7E"/>
                </a:solidFill>
                <a:effectLst/>
                <a:uLnTx/>
                <a:uFillTx/>
                <a:latin typeface="Arial" pitchFamily="34" charset="0"/>
                <a:ea typeface="+mn-ea"/>
                <a:cs typeface="Arial" pitchFamily="34" charset="0"/>
              </a:rPr>
              <a:t>Initial Hazardous Waste Worker 40 Hour Course </a:t>
            </a:r>
          </a:p>
        </p:txBody>
      </p:sp>
      <p:sp>
        <p:nvSpPr>
          <p:cNvPr id="12" name="Subtitle 2"/>
          <p:cNvSpPr txBox="1">
            <a:spLocks/>
          </p:cNvSpPr>
          <p:nvPr>
            <p:custDataLst>
              <p:tags r:id="rId4"/>
            </p:custDataLst>
          </p:nvPr>
        </p:nvSpPr>
        <p:spPr>
          <a:xfrm>
            <a:off x="1447800" y="666750"/>
            <a:ext cx="4722463" cy="219080"/>
          </a:xfrm>
          <a:prstGeom prst="rect">
            <a:avLst/>
          </a:prstGeom>
        </p:spPr>
        <p:txBody>
          <a:bodyPr vert="horz" lIns="87326" tIns="43663" rIns="87326" bIns="43663" rtlCol="0">
            <a:noAutofit/>
          </a:bodyPr>
          <a:lstStyle>
            <a:lvl1pPr marL="0" indent="0" algn="ctr">
              <a:buNone/>
              <a:defRPr sz="1600" b="1" spc="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l"/>
            <a:r>
              <a:rPr lang="en-US" sz="1100" dirty="0" smtClean="0">
                <a:solidFill>
                  <a:srgbClr val="D3222A"/>
                </a:solidFill>
              </a:rPr>
              <a:t>IBT Safety and Health Department - Worker Training Program</a:t>
            </a:r>
            <a:endParaRPr lang="en-US" sz="1100" dirty="0">
              <a:solidFill>
                <a:srgbClr val="D3222A"/>
              </a:solidFill>
            </a:endParaRPr>
          </a:p>
        </p:txBody>
      </p:sp>
      <p:sp>
        <p:nvSpPr>
          <p:cNvPr id="8" name="Text Placeholder 3"/>
          <p:cNvSpPr>
            <a:spLocks noGrp="1"/>
          </p:cNvSpPr>
          <p:nvPr>
            <p:ph type="body" sz="half" idx="2"/>
            <p:custDataLst>
              <p:tags r:id="rId5"/>
            </p:custDataLst>
          </p:nvPr>
        </p:nvSpPr>
        <p:spPr>
          <a:xfrm>
            <a:off x="228600" y="2057401"/>
            <a:ext cx="8686800" cy="603647"/>
          </a:xfrm>
        </p:spPr>
        <p:txBody>
          <a:bodyPr>
            <a:normAutofit/>
          </a:bodyPr>
          <a:lstStyle>
            <a:lvl1pPr marL="0" indent="0">
              <a:buNone/>
              <a:defRPr sz="1500">
                <a:solidFill>
                  <a:srgbClr val="003D7E"/>
                </a:solidFill>
                <a:latin typeface="Arial" pitchFamily="34" charset="0"/>
                <a:cs typeface="Arial" pitchFamily="34" charset="0"/>
              </a:defRPr>
            </a:lvl1pPr>
            <a:lvl2pPr marL="436628" indent="0">
              <a:buNone/>
              <a:defRPr sz="1100"/>
            </a:lvl2pPr>
            <a:lvl3pPr marL="873256" indent="0">
              <a:buNone/>
              <a:defRPr sz="1000"/>
            </a:lvl3pPr>
            <a:lvl4pPr marL="1309884" indent="0">
              <a:buNone/>
              <a:defRPr sz="900"/>
            </a:lvl4pPr>
            <a:lvl5pPr marL="1746512" indent="0">
              <a:buNone/>
              <a:defRPr sz="900"/>
            </a:lvl5pPr>
            <a:lvl6pPr marL="2183140" indent="0">
              <a:buNone/>
              <a:defRPr sz="900"/>
            </a:lvl6pPr>
            <a:lvl7pPr marL="2619768" indent="0">
              <a:buNone/>
              <a:defRPr sz="900"/>
            </a:lvl7pPr>
            <a:lvl8pPr marL="3056396" indent="0">
              <a:buNone/>
              <a:defRPr sz="900"/>
            </a:lvl8pPr>
            <a:lvl9pPr marL="3493024" indent="0">
              <a:buNone/>
              <a:defRPr sz="900"/>
            </a:lvl9pPr>
          </a:lstStyle>
          <a:p>
            <a:pPr lvl="0"/>
            <a:r>
              <a:rPr lang="en-US" smtClean="0"/>
              <a:t>Click to edit Master text styles</a:t>
            </a:r>
          </a:p>
        </p:txBody>
      </p:sp>
    </p:spTree>
    <p:extLst>
      <p:ext uri="{BB962C8B-B14F-4D97-AF65-F5344CB8AC3E}">
        <p14:creationId xmlns:p14="http://schemas.microsoft.com/office/powerpoint/2010/main" val="123877980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21" name="Picture 20" descr="IBT--Training-new-template-v2.jpg"/>
          <p:cNvPicPr>
            <a:picLocks noChangeAspect="1"/>
          </p:cNvPicPr>
          <p:nvPr userDrawn="1"/>
        </p:nvPicPr>
        <p:blipFill>
          <a:blip r:embed="rId6"/>
          <a:stretch>
            <a:fillRect/>
          </a:stretch>
        </p:blipFill>
        <p:spPr>
          <a:xfrm>
            <a:off x="0" y="0"/>
            <a:ext cx="9144000" cy="5143500"/>
          </a:xfrm>
          <a:prstGeom prst="rect">
            <a:avLst/>
          </a:prstGeom>
        </p:spPr>
      </p:pic>
      <p:sp>
        <p:nvSpPr>
          <p:cNvPr id="3" name="Content Placeholder 2"/>
          <p:cNvSpPr>
            <a:spLocks noGrp="1"/>
          </p:cNvSpPr>
          <p:nvPr>
            <p:ph idx="1"/>
            <p:custDataLst>
              <p:tags r:id="rId1"/>
            </p:custDataLst>
          </p:nvPr>
        </p:nvSpPr>
        <p:spPr>
          <a:xfrm>
            <a:off x="152400" y="171450"/>
            <a:ext cx="8839200" cy="4229100"/>
          </a:xfrm>
        </p:spPr>
        <p:txBody>
          <a:bodyPr>
            <a:normAutofit/>
          </a:bodyPr>
          <a:lstStyle>
            <a:lvl1pPr>
              <a:buClr>
                <a:srgbClr val="D3222A"/>
              </a:buClr>
              <a:buFont typeface="Wingdings" pitchFamily="2" charset="2"/>
              <a:buChar char="§"/>
              <a:defRPr sz="1900">
                <a:solidFill>
                  <a:srgbClr val="003D7E"/>
                </a:solidFill>
                <a:latin typeface="Arial" pitchFamily="34" charset="0"/>
                <a:cs typeface="Arial" pitchFamily="34" charset="0"/>
              </a:defRPr>
            </a:lvl1pPr>
            <a:lvl2pPr>
              <a:defRPr sz="1900">
                <a:solidFill>
                  <a:srgbClr val="003D7E"/>
                </a:solidFill>
                <a:latin typeface="Arial" pitchFamily="34" charset="0"/>
                <a:cs typeface="Arial" pitchFamily="34" charset="0"/>
              </a:defRPr>
            </a:lvl2pPr>
            <a:lvl3pPr>
              <a:defRPr sz="1900">
                <a:solidFill>
                  <a:srgbClr val="003D7E"/>
                </a:solidFill>
                <a:latin typeface="Arial" pitchFamily="34" charset="0"/>
                <a:cs typeface="Arial" pitchFamily="34" charset="0"/>
              </a:defRPr>
            </a:lvl3pPr>
            <a:lvl4pPr>
              <a:defRPr sz="1900">
                <a:solidFill>
                  <a:srgbClr val="003D7E"/>
                </a:solidFill>
                <a:latin typeface="Arial" pitchFamily="34" charset="0"/>
                <a:cs typeface="Arial" pitchFamily="34" charset="0"/>
              </a:defRPr>
            </a:lvl4pPr>
            <a:lvl5pPr>
              <a:defRPr sz="1900">
                <a:solidFill>
                  <a:srgbClr val="003D7E"/>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_color1" descr="© INSCALE GmbH, 26.05.2010&#10;http://www.presentationload.com/">
            <a:hlinkClick r:id="rId7" action="ppaction://hlinksldjump"/>
          </p:cNvPr>
          <p:cNvSpPr>
            <a:spLocks noChangeArrowheads="1"/>
          </p:cNvSpPr>
          <p:nvPr userDrawn="1">
            <p:custDataLst>
              <p:tags r:id="rId2"/>
            </p:custDataLst>
          </p:nvPr>
        </p:nvSpPr>
        <p:spPr bwMode="gray">
          <a:xfrm>
            <a:off x="8216900" y="4713869"/>
            <a:ext cx="762000" cy="207392"/>
          </a:xfrm>
          <a:prstGeom prst="rect">
            <a:avLst/>
          </a:pr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16200000" scaled="1"/>
            <a:tileRect/>
          </a:gradFill>
          <a:ln w="12700">
            <a:solidFill>
              <a:sysClr val="window" lastClr="FFFFFF">
                <a:lumMod val="85000"/>
              </a:sysClr>
            </a:solidFill>
            <a:miter lim="800000"/>
            <a:headEnd/>
            <a:tailEnd/>
          </a:ln>
          <a:effectLst>
            <a:outerShdw blurRad="127000" dist="63500" dir="2700000" algn="tl" rotWithShape="0">
              <a:prstClr val="black">
                <a:alpha val="40000"/>
              </a:prstClr>
            </a:outerShdw>
          </a:effectLst>
        </p:spPr>
        <p:txBody>
          <a:bodyPr lIns="0" tIns="0" rIns="0" bIns="0" anchor="ctr"/>
          <a:lstStyle/>
          <a:p>
            <a:pPr marL="0" marR="0" lvl="0" indent="0" algn="ctr" defTabSz="765615" eaLnBrk="0"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1" smtClean="0">
                <a:ln>
                  <a:noFill/>
                </a:ln>
                <a:solidFill>
                  <a:srgbClr val="002060"/>
                </a:solidFill>
                <a:effectLst/>
                <a:uLnTx/>
                <a:uFillTx/>
                <a:latin typeface="Arial Black" pitchFamily="34" charset="0"/>
                <a:cs typeface="Arial" pitchFamily="34" charset="0"/>
              </a:rPr>
              <a:t>MAIN MENU</a:t>
            </a:r>
            <a:endParaRPr kumimoji="0" lang="en-US" sz="800" b="0" i="0" u="none" strike="noStrike" kern="0" cap="none" spc="0" normalizeH="0" baseline="0" noProof="1">
              <a:ln>
                <a:noFill/>
              </a:ln>
              <a:solidFill>
                <a:srgbClr val="002060"/>
              </a:solidFill>
              <a:effectLst/>
              <a:uLnTx/>
              <a:uFillTx/>
              <a:latin typeface="Arial Black" pitchFamily="34" charset="0"/>
              <a:cs typeface="Arial" pitchFamily="34" charset="0"/>
            </a:endParaRPr>
          </a:p>
        </p:txBody>
      </p:sp>
      <p:sp>
        <p:nvSpPr>
          <p:cNvPr id="26" name="_color1" descr="© INSCALE GmbH, 26.05.2010&#10;http://www.presentationload.com/">
            <a:hlinkClick r:id="rId8" action="ppaction://hlinkpres?slideindex=1&amp;slidetitle="/>
          </p:cNvPr>
          <p:cNvSpPr>
            <a:spLocks noChangeArrowheads="1"/>
          </p:cNvSpPr>
          <p:nvPr userDrawn="1">
            <p:custDataLst>
              <p:tags r:id="rId3"/>
            </p:custDataLst>
          </p:nvPr>
        </p:nvSpPr>
        <p:spPr bwMode="gray">
          <a:xfrm>
            <a:off x="7361530" y="4708978"/>
            <a:ext cx="791870" cy="212283"/>
          </a:xfrm>
          <a:prstGeom prst="rect">
            <a:avLst/>
          </a:pr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16200000" scaled="1"/>
            <a:tileRect/>
          </a:gradFill>
          <a:ln w="12700">
            <a:solidFill>
              <a:sysClr val="window" lastClr="FFFFFF">
                <a:lumMod val="85000"/>
              </a:sysClr>
            </a:solidFill>
            <a:miter lim="800000"/>
            <a:headEnd/>
            <a:tailEnd/>
          </a:ln>
          <a:effectLst>
            <a:outerShdw blurRad="127000" dist="63500" dir="2700000" algn="tl" rotWithShape="0">
              <a:prstClr val="black">
                <a:alpha val="40000"/>
              </a:prstClr>
            </a:outerShdw>
          </a:effectLst>
        </p:spPr>
        <p:txBody>
          <a:bodyPr lIns="0" tIns="0" rIns="0" bIns="0" anchor="ctr"/>
          <a:lstStyle/>
          <a:p>
            <a:pPr marL="0" marR="0" lvl="0" indent="0" algn="ctr" defTabSz="765615" eaLnBrk="0"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1" smtClean="0">
                <a:ln>
                  <a:noFill/>
                </a:ln>
                <a:solidFill>
                  <a:srgbClr val="002060"/>
                </a:solidFill>
                <a:effectLst/>
                <a:uLnTx/>
                <a:uFillTx/>
                <a:latin typeface="Arial Black" pitchFamily="34" charset="0"/>
                <a:cs typeface="Arial" pitchFamily="34" charset="0"/>
              </a:rPr>
              <a:t>RESOURCES</a:t>
            </a:r>
            <a:endParaRPr kumimoji="0" lang="en-US" sz="800" b="0" i="0" u="none" strike="noStrike" kern="0" cap="none" spc="0" normalizeH="0" baseline="0" noProof="1">
              <a:ln>
                <a:noFill/>
              </a:ln>
              <a:solidFill>
                <a:srgbClr val="002060"/>
              </a:solidFill>
              <a:effectLst/>
              <a:uLnTx/>
              <a:uFillTx/>
              <a:latin typeface="Arial Black" pitchFamily="34" charset="0"/>
              <a:cs typeface="Arial" pitchFamily="34" charset="0"/>
            </a:endParaRPr>
          </a:p>
        </p:txBody>
      </p:sp>
      <p:sp>
        <p:nvSpPr>
          <p:cNvPr id="27" name="_color1" descr="© INSCALE GmbH, 26.05.2010&#10;http://www.presentationload.com/">
            <a:hlinkClick r:id="rId9" action="ppaction://hlinkpres?slideindex=1&amp;slidetitle="/>
          </p:cNvPr>
          <p:cNvSpPr>
            <a:spLocks noChangeArrowheads="1"/>
          </p:cNvSpPr>
          <p:nvPr userDrawn="1">
            <p:custDataLst>
              <p:tags r:id="rId4"/>
            </p:custDataLst>
          </p:nvPr>
        </p:nvSpPr>
        <p:spPr bwMode="gray">
          <a:xfrm>
            <a:off x="6858000" y="4705350"/>
            <a:ext cx="435254" cy="212283"/>
          </a:xfrm>
          <a:prstGeom prst="rect">
            <a:avLst/>
          </a:pr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16200000" scaled="1"/>
            <a:tileRect/>
          </a:gradFill>
          <a:ln w="12700">
            <a:solidFill>
              <a:sysClr val="window" lastClr="FFFFFF">
                <a:lumMod val="85000"/>
              </a:sysClr>
            </a:solidFill>
            <a:miter lim="800000"/>
            <a:headEnd/>
            <a:tailEnd/>
          </a:ln>
          <a:effectLst>
            <a:outerShdw blurRad="127000" dist="63500" dir="2700000" algn="tl" rotWithShape="0">
              <a:prstClr val="black">
                <a:alpha val="40000"/>
              </a:prstClr>
            </a:outerShdw>
          </a:effectLst>
        </p:spPr>
        <p:txBody>
          <a:bodyPr lIns="0" tIns="0" rIns="0" bIns="0" anchor="ctr"/>
          <a:lstStyle/>
          <a:p>
            <a:pPr marL="0" marR="0" lvl="0" indent="0" algn="ctr" defTabSz="765615" eaLnBrk="0"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1" smtClean="0">
                <a:ln>
                  <a:noFill/>
                </a:ln>
                <a:solidFill>
                  <a:srgbClr val="002060"/>
                </a:solidFill>
                <a:effectLst/>
                <a:uLnTx/>
                <a:uFillTx/>
                <a:latin typeface="Arial Black" pitchFamily="34" charset="0"/>
                <a:cs typeface="Arial" pitchFamily="34" charset="0"/>
              </a:rPr>
              <a:t>HELP</a:t>
            </a:r>
            <a:endParaRPr kumimoji="0" lang="en-US" sz="800" b="0" i="0" u="none" strike="noStrike" kern="0" cap="none" spc="0" normalizeH="0" baseline="0" noProof="1">
              <a:ln>
                <a:noFill/>
              </a:ln>
              <a:solidFill>
                <a:srgbClr val="002060"/>
              </a:solidFill>
              <a:effectLst/>
              <a:uLnTx/>
              <a:uFillTx/>
              <a:latin typeface="Arial Black" pitchFamily="34" charset="0"/>
              <a:cs typeface="Arial" pitchFamily="34" charset="0"/>
            </a:endParaRPr>
          </a:p>
        </p:txBody>
      </p:sp>
      <p:pic>
        <p:nvPicPr>
          <p:cNvPr id="8" name="Picture 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28600" y="4564924"/>
            <a:ext cx="402121" cy="528502"/>
          </a:xfrm>
          <a:prstGeom prst="rect">
            <a:avLst/>
          </a:prstGeom>
        </p:spPr>
      </p:pic>
    </p:spTree>
    <p:extLst>
      <p:ext uri="{BB962C8B-B14F-4D97-AF65-F5344CB8AC3E}">
        <p14:creationId xmlns:p14="http://schemas.microsoft.com/office/powerpoint/2010/main" val="329602421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7_Title Only">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228600" y="1485900"/>
            <a:ext cx="8686800" cy="457200"/>
          </a:xfrm>
        </p:spPr>
        <p:txBody>
          <a:bodyPr anchor="t">
            <a:normAutofit/>
          </a:bodyPr>
          <a:lstStyle>
            <a:lvl1pPr algn="l">
              <a:defRPr sz="2300" b="1">
                <a:solidFill>
                  <a:srgbClr val="003D7E"/>
                </a:solidFill>
                <a:latin typeface="Arial" pitchFamily="34" charset="0"/>
                <a:cs typeface="Arial" pitchFamily="34" charset="0"/>
              </a:defRPr>
            </a:lvl1pPr>
          </a:lstStyle>
          <a:p>
            <a:r>
              <a:rPr lang="en-US" dirty="0" smtClean="0"/>
              <a:t>Click to edit Master title style</a:t>
            </a:r>
            <a:endParaRPr lang="en-US" dirty="0"/>
          </a:p>
        </p:txBody>
      </p:sp>
      <p:pic>
        <p:nvPicPr>
          <p:cNvPr id="7" name="Picture 6"/>
          <p:cNvPicPr>
            <a:picLocks noChangeAspect="1"/>
          </p:cNvPicPr>
          <p:nvPr/>
        </p:nvPicPr>
        <p:blipFill>
          <a:blip r:embed="rId3"/>
          <a:stretch>
            <a:fillRect/>
          </a:stretch>
        </p:blipFill>
        <p:spPr>
          <a:xfrm>
            <a:off x="352427" y="114300"/>
            <a:ext cx="742949" cy="976448"/>
          </a:xfrm>
          <a:prstGeom prst="rect">
            <a:avLst/>
          </a:prstGeom>
        </p:spPr>
      </p:pic>
      <p:sp>
        <p:nvSpPr>
          <p:cNvPr id="9" name="TextBox 8"/>
          <p:cNvSpPr txBox="1"/>
          <p:nvPr/>
        </p:nvSpPr>
        <p:spPr>
          <a:xfrm>
            <a:off x="1447802" y="247138"/>
            <a:ext cx="3153135" cy="611399"/>
          </a:xfrm>
          <a:prstGeom prst="rect">
            <a:avLst/>
          </a:prstGeom>
          <a:noFill/>
        </p:spPr>
        <p:txBody>
          <a:bodyPr wrap="none" lIns="87326" tIns="43663" rIns="87326" bIns="43663" rtlCol="0">
            <a:spAutoFit/>
          </a:bodyPr>
          <a:lstStyle/>
          <a:p>
            <a:r>
              <a:rPr lang="en-US" sz="3400" dirty="0" smtClean="0">
                <a:solidFill>
                  <a:srgbClr val="003D7E"/>
                </a:solidFill>
                <a:latin typeface="Arial Black" pitchFamily="34" charset="0"/>
              </a:rPr>
              <a:t>TEAMSTERS</a:t>
            </a:r>
            <a:endParaRPr lang="en-US" sz="3400" dirty="0">
              <a:solidFill>
                <a:srgbClr val="003D7E"/>
              </a:solidFill>
              <a:latin typeface="Arial Black" pitchFamily="34" charset="0"/>
            </a:endParaRPr>
          </a:p>
        </p:txBody>
      </p:sp>
      <p:sp>
        <p:nvSpPr>
          <p:cNvPr id="10" name="Subtitle 2"/>
          <p:cNvSpPr txBox="1">
            <a:spLocks/>
          </p:cNvSpPr>
          <p:nvPr/>
        </p:nvSpPr>
        <p:spPr>
          <a:xfrm>
            <a:off x="1460206" y="853201"/>
            <a:ext cx="6464595" cy="289802"/>
          </a:xfrm>
          <a:prstGeom prst="rect">
            <a:avLst/>
          </a:prstGeom>
        </p:spPr>
        <p:txBody>
          <a:bodyPr vert="horz" lIns="87326" tIns="43663" rIns="87326" bIns="43663" rtlCol="0">
            <a:noAutofit/>
          </a:bodyPr>
          <a:lstStyle>
            <a:lvl1pPr marL="0" indent="0" algn="ctr">
              <a:buNone/>
              <a:defRPr sz="1600" b="1" spc="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873256" rtl="0" eaLnBrk="1" fontAlgn="auto" latinLnBrk="0" hangingPunct="1">
              <a:lnSpc>
                <a:spcPct val="100000"/>
              </a:lnSpc>
              <a:spcBef>
                <a:spcPct val="20000"/>
              </a:spcBef>
              <a:spcAft>
                <a:spcPts val="0"/>
              </a:spcAft>
              <a:buClrTx/>
              <a:buSzTx/>
              <a:buFont typeface="Arial" pitchFamily="34" charset="0"/>
              <a:buNone/>
              <a:tabLst/>
              <a:defRPr/>
            </a:pPr>
            <a:r>
              <a:rPr kumimoji="0" lang="en-US" sz="1900" b="1" i="0" u="none" strike="noStrike" kern="1200" cap="none" spc="0" normalizeH="0" baseline="0" noProof="0" dirty="0" smtClean="0">
                <a:ln>
                  <a:noFill/>
                </a:ln>
                <a:solidFill>
                  <a:srgbClr val="003D7E"/>
                </a:solidFill>
                <a:effectLst/>
                <a:uLnTx/>
                <a:uFillTx/>
                <a:latin typeface="Arial" pitchFamily="34" charset="0"/>
                <a:ea typeface="+mn-ea"/>
                <a:cs typeface="Arial" pitchFamily="34" charset="0"/>
              </a:rPr>
              <a:t>Initial Hazardous Waste Worker 40 Hour Course </a:t>
            </a:r>
          </a:p>
        </p:txBody>
      </p:sp>
      <p:sp>
        <p:nvSpPr>
          <p:cNvPr id="12" name="Subtitle 2"/>
          <p:cNvSpPr txBox="1">
            <a:spLocks/>
          </p:cNvSpPr>
          <p:nvPr/>
        </p:nvSpPr>
        <p:spPr>
          <a:xfrm>
            <a:off x="1460206" y="634121"/>
            <a:ext cx="5854995" cy="219080"/>
          </a:xfrm>
          <a:prstGeom prst="rect">
            <a:avLst/>
          </a:prstGeom>
        </p:spPr>
        <p:txBody>
          <a:bodyPr vert="horz" lIns="87326" tIns="43663" rIns="87326" bIns="43663" rtlCol="0">
            <a:noAutofit/>
          </a:bodyPr>
          <a:lstStyle>
            <a:lvl1pPr marL="0" indent="0" algn="ctr">
              <a:buNone/>
              <a:defRPr sz="1600" b="1" spc="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l"/>
            <a:r>
              <a:rPr lang="en-US" sz="1400" dirty="0" smtClean="0">
                <a:solidFill>
                  <a:srgbClr val="D3222A"/>
                </a:solidFill>
              </a:rPr>
              <a:t>IBT Safety and Health Department - Worker Training Program</a:t>
            </a:r>
            <a:endParaRPr lang="en-US" sz="1400" dirty="0">
              <a:solidFill>
                <a:srgbClr val="D3222A"/>
              </a:solidFill>
            </a:endParaRPr>
          </a:p>
        </p:txBody>
      </p:sp>
      <p:sp>
        <p:nvSpPr>
          <p:cNvPr id="8" name="Text Placeholder 3"/>
          <p:cNvSpPr>
            <a:spLocks noGrp="1"/>
          </p:cNvSpPr>
          <p:nvPr>
            <p:ph type="body" sz="half" idx="2"/>
          </p:nvPr>
        </p:nvSpPr>
        <p:spPr>
          <a:xfrm>
            <a:off x="228600" y="2057401"/>
            <a:ext cx="8686800" cy="603647"/>
          </a:xfrm>
        </p:spPr>
        <p:txBody>
          <a:bodyPr>
            <a:normAutofit/>
          </a:bodyPr>
          <a:lstStyle>
            <a:lvl1pPr marL="0" indent="0">
              <a:buNone/>
              <a:defRPr sz="1500">
                <a:solidFill>
                  <a:srgbClr val="003D7E"/>
                </a:solidFill>
                <a:latin typeface="Arial" pitchFamily="34" charset="0"/>
                <a:cs typeface="Arial" pitchFamily="34" charset="0"/>
              </a:defRPr>
            </a:lvl1pPr>
            <a:lvl2pPr marL="436628" indent="0">
              <a:buNone/>
              <a:defRPr sz="1100"/>
            </a:lvl2pPr>
            <a:lvl3pPr marL="873256" indent="0">
              <a:buNone/>
              <a:defRPr sz="1000"/>
            </a:lvl3pPr>
            <a:lvl4pPr marL="1309884" indent="0">
              <a:buNone/>
              <a:defRPr sz="900"/>
            </a:lvl4pPr>
            <a:lvl5pPr marL="1746512" indent="0">
              <a:buNone/>
              <a:defRPr sz="900"/>
            </a:lvl5pPr>
            <a:lvl6pPr marL="2183140" indent="0">
              <a:buNone/>
              <a:defRPr sz="900"/>
            </a:lvl6pPr>
            <a:lvl7pPr marL="2619768" indent="0">
              <a:buNone/>
              <a:defRPr sz="900"/>
            </a:lvl7pPr>
            <a:lvl8pPr marL="3056396" indent="0">
              <a:buNone/>
              <a:defRPr sz="900"/>
            </a:lvl8pPr>
            <a:lvl9pPr marL="3493024"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12878660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6"/>
          </a:xfrm>
        </p:spPr>
        <p:txBody>
          <a:bodyPr anchor="t"/>
          <a:lstStyle>
            <a:lvl1pPr algn="l">
              <a:defRPr sz="3800" b="1" cap="all"/>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25CDBD28-41C8-44BD-B86D-7B0CEF3B6200}" type="datetimeFigureOut">
              <a:rPr lang="en-US" smtClean="0"/>
              <a:pPr/>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B2B1F8-1E65-4463-B601-5455C36BA0A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4"/>
            <a:ext cx="4038600" cy="3394472"/>
          </a:xfrm>
        </p:spPr>
        <p:txBody>
          <a:bodyPr/>
          <a:lstStyle>
            <a:lvl1pPr>
              <a:defRPr sz="2600"/>
            </a:lvl1pPr>
            <a:lvl2pPr>
              <a:defRPr sz="2300"/>
            </a:lvl2pPr>
            <a:lvl3pPr>
              <a:defRPr sz="19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4"/>
            <a:ext cx="4038600" cy="3394472"/>
          </a:xfrm>
        </p:spPr>
        <p:txBody>
          <a:bodyPr/>
          <a:lstStyle>
            <a:lvl1pPr>
              <a:defRPr sz="2600"/>
            </a:lvl1pPr>
            <a:lvl2pPr>
              <a:defRPr sz="2300"/>
            </a:lvl2pPr>
            <a:lvl3pPr>
              <a:defRPr sz="19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CDBD28-41C8-44BD-B86D-7B0CEF3B6200}" type="datetimeFigureOut">
              <a:rPr lang="en-US" smtClean="0"/>
              <a:pPr/>
              <a:t>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B2B1F8-1E65-4463-B601-5455C36BA0A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300" b="1"/>
            </a:lvl1pPr>
            <a:lvl2pPr marL="436628" indent="0">
              <a:buNone/>
              <a:defRPr sz="1900" b="1"/>
            </a:lvl2pPr>
            <a:lvl3pPr marL="873256" indent="0">
              <a:buNone/>
              <a:defRPr sz="1800" b="1"/>
            </a:lvl3pPr>
            <a:lvl4pPr marL="1309884" indent="0">
              <a:buNone/>
              <a:defRPr sz="1500" b="1"/>
            </a:lvl4pPr>
            <a:lvl5pPr marL="1746512" indent="0">
              <a:buNone/>
              <a:defRPr sz="1500" b="1"/>
            </a:lvl5pPr>
            <a:lvl6pPr marL="2183140" indent="0">
              <a:buNone/>
              <a:defRPr sz="1500" b="1"/>
            </a:lvl6pPr>
            <a:lvl7pPr marL="2619768" indent="0">
              <a:buNone/>
              <a:defRPr sz="1500" b="1"/>
            </a:lvl7pPr>
            <a:lvl8pPr marL="3056396" indent="0">
              <a:buNone/>
              <a:defRPr sz="1500" b="1"/>
            </a:lvl8pPr>
            <a:lvl9pPr marL="3493024"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300"/>
            </a:lvl1pPr>
            <a:lvl2pPr>
              <a:defRPr sz="19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300" b="1"/>
            </a:lvl1pPr>
            <a:lvl2pPr marL="436628" indent="0">
              <a:buNone/>
              <a:defRPr sz="1900" b="1"/>
            </a:lvl2pPr>
            <a:lvl3pPr marL="873256" indent="0">
              <a:buNone/>
              <a:defRPr sz="1800" b="1"/>
            </a:lvl3pPr>
            <a:lvl4pPr marL="1309884" indent="0">
              <a:buNone/>
              <a:defRPr sz="1500" b="1"/>
            </a:lvl4pPr>
            <a:lvl5pPr marL="1746512" indent="0">
              <a:buNone/>
              <a:defRPr sz="1500" b="1"/>
            </a:lvl5pPr>
            <a:lvl6pPr marL="2183140" indent="0">
              <a:buNone/>
              <a:defRPr sz="1500" b="1"/>
            </a:lvl6pPr>
            <a:lvl7pPr marL="2619768" indent="0">
              <a:buNone/>
              <a:defRPr sz="1500" b="1"/>
            </a:lvl7pPr>
            <a:lvl8pPr marL="3056396" indent="0">
              <a:buNone/>
              <a:defRPr sz="1500" b="1"/>
            </a:lvl8pPr>
            <a:lvl9pPr marL="3493024"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300"/>
            </a:lvl1pPr>
            <a:lvl2pPr>
              <a:defRPr sz="19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CDBD28-41C8-44BD-B86D-7B0CEF3B6200}" type="datetimeFigureOut">
              <a:rPr lang="en-US" smtClean="0"/>
              <a:pPr/>
              <a:t>2/19/2020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B2B1F8-1E65-4463-B601-5455C36BA0A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CDBD28-41C8-44BD-B86D-7B0CEF3B6200}" type="datetimeFigureOut">
              <a:rPr lang="en-US" smtClean="0"/>
              <a:pPr/>
              <a:t>2/19/2020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B2B1F8-1E65-4463-B601-5455C36BA0A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04787"/>
            <a:ext cx="3008313" cy="871538"/>
          </a:xfrm>
        </p:spPr>
        <p:txBody>
          <a:bodyPr anchor="b"/>
          <a:lstStyle>
            <a:lvl1pPr algn="l">
              <a:defRPr sz="1900" b="1"/>
            </a:lvl1pPr>
          </a:lstStyle>
          <a:p>
            <a:r>
              <a:rPr lang="en-US" smtClean="0"/>
              <a:t>Click to edit Master title style</a:t>
            </a:r>
            <a:endParaRPr lang="en-US"/>
          </a:p>
        </p:txBody>
      </p:sp>
      <p:sp>
        <p:nvSpPr>
          <p:cNvPr id="3" name="Content Placeholder 2"/>
          <p:cNvSpPr>
            <a:spLocks noGrp="1"/>
          </p:cNvSpPr>
          <p:nvPr>
            <p:ph idx="1"/>
          </p:nvPr>
        </p:nvSpPr>
        <p:spPr>
          <a:xfrm>
            <a:off x="3575051" y="204789"/>
            <a:ext cx="5111750" cy="4389835"/>
          </a:xfrm>
        </p:spPr>
        <p:txBody>
          <a:bodyPr/>
          <a:lstStyle>
            <a:lvl1pPr>
              <a:defRPr sz="3000"/>
            </a:lvl1pPr>
            <a:lvl2pPr>
              <a:defRPr sz="26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7"/>
            <a:ext cx="1371600" cy="466725"/>
          </a:xfrm>
        </p:spPr>
        <p:txBody>
          <a:bodyPr/>
          <a:lstStyle>
            <a:lvl1pPr marL="0" indent="0">
              <a:buNone/>
              <a:defRPr sz="1400"/>
            </a:lvl1pPr>
            <a:lvl2pPr marL="436628" indent="0">
              <a:buNone/>
              <a:defRPr sz="1100"/>
            </a:lvl2pPr>
            <a:lvl3pPr marL="873256" indent="0">
              <a:buNone/>
              <a:defRPr sz="1000"/>
            </a:lvl3pPr>
            <a:lvl4pPr marL="1309884" indent="0">
              <a:buNone/>
              <a:defRPr sz="900"/>
            </a:lvl4pPr>
            <a:lvl5pPr marL="1746512" indent="0">
              <a:buNone/>
              <a:defRPr sz="900"/>
            </a:lvl5pPr>
            <a:lvl6pPr marL="2183140" indent="0">
              <a:buNone/>
              <a:defRPr sz="900"/>
            </a:lvl6pPr>
            <a:lvl7pPr marL="2619768" indent="0">
              <a:buNone/>
              <a:defRPr sz="900"/>
            </a:lvl7pPr>
            <a:lvl8pPr marL="3056396" indent="0">
              <a:buNone/>
              <a:defRPr sz="900"/>
            </a:lvl8pPr>
            <a:lvl9pPr marL="349302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CDBD28-41C8-44BD-B86D-7B0CEF3B6200}" type="datetimeFigureOut">
              <a:rPr lang="en-US" smtClean="0"/>
              <a:pPr/>
              <a:t>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B2B1F8-1E65-4463-B601-5455C36BA0A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9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000"/>
            </a:lvl1pPr>
            <a:lvl2pPr marL="436628" indent="0">
              <a:buNone/>
              <a:defRPr sz="2600"/>
            </a:lvl2pPr>
            <a:lvl3pPr marL="873256" indent="0">
              <a:buNone/>
              <a:defRPr sz="2300"/>
            </a:lvl3pPr>
            <a:lvl4pPr marL="1309884" indent="0">
              <a:buNone/>
              <a:defRPr sz="1900"/>
            </a:lvl4pPr>
            <a:lvl5pPr marL="1746512" indent="0">
              <a:buNone/>
              <a:defRPr sz="1900"/>
            </a:lvl5pPr>
            <a:lvl6pPr marL="2183140" indent="0">
              <a:buNone/>
              <a:defRPr sz="1900"/>
            </a:lvl6pPr>
            <a:lvl7pPr marL="2619768" indent="0">
              <a:buNone/>
              <a:defRPr sz="1900"/>
            </a:lvl7pPr>
            <a:lvl8pPr marL="3056396" indent="0">
              <a:buNone/>
              <a:defRPr sz="1900"/>
            </a:lvl8pPr>
            <a:lvl9pPr marL="3493024" indent="0">
              <a:buNone/>
              <a:defRPr sz="19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36628" indent="0">
              <a:buNone/>
              <a:defRPr sz="1100"/>
            </a:lvl2pPr>
            <a:lvl3pPr marL="873256" indent="0">
              <a:buNone/>
              <a:defRPr sz="1000"/>
            </a:lvl3pPr>
            <a:lvl4pPr marL="1309884" indent="0">
              <a:buNone/>
              <a:defRPr sz="900"/>
            </a:lvl4pPr>
            <a:lvl5pPr marL="1746512" indent="0">
              <a:buNone/>
              <a:defRPr sz="900"/>
            </a:lvl5pPr>
            <a:lvl6pPr marL="2183140" indent="0">
              <a:buNone/>
              <a:defRPr sz="900"/>
            </a:lvl6pPr>
            <a:lvl7pPr marL="2619768" indent="0">
              <a:buNone/>
              <a:defRPr sz="900"/>
            </a:lvl7pPr>
            <a:lvl8pPr marL="3056396" indent="0">
              <a:buNone/>
              <a:defRPr sz="900"/>
            </a:lvl8pPr>
            <a:lvl9pPr marL="349302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CDBD28-41C8-44BD-B86D-7B0CEF3B6200}" type="datetimeFigureOut">
              <a:rPr lang="en-US" smtClean="0"/>
              <a:pPr/>
              <a:t>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B2B1F8-1E65-4463-B601-5455C36BA0A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descr="IBT---HazMAT-40-hr-resources.jpg"/>
          <p:cNvPicPr>
            <a:picLocks noChangeAspect="1"/>
          </p:cNvPicPr>
          <p:nvPr/>
        </p:nvPicPr>
        <p:blipFill>
          <a:blip r:embed="rId5"/>
          <a:stretch>
            <a:fillRect/>
          </a:stretch>
        </p:blipFill>
        <p:spPr>
          <a:xfrm>
            <a:off x="0" y="0"/>
            <a:ext cx="9144000" cy="5143500"/>
          </a:xfrm>
          <a:prstGeom prst="rect">
            <a:avLst/>
          </a:prstGeom>
        </p:spPr>
      </p:pic>
      <p:sp>
        <p:nvSpPr>
          <p:cNvPr id="2" name="Title 1"/>
          <p:cNvSpPr>
            <a:spLocks noGrp="1"/>
          </p:cNvSpPr>
          <p:nvPr>
            <p:ph type="ctrTitle"/>
            <p:custDataLst>
              <p:tags r:id="rId1"/>
            </p:custDataLst>
          </p:nvPr>
        </p:nvSpPr>
        <p:spPr>
          <a:xfrm>
            <a:off x="2667000" y="2800350"/>
            <a:ext cx="3810000" cy="914400"/>
          </a:xfrm>
        </p:spPr>
        <p:txBody>
          <a:bodyPr>
            <a:normAutofit/>
          </a:bodyPr>
          <a:lstStyle>
            <a:lvl1pPr>
              <a:defRPr sz="2000">
                <a:solidFill>
                  <a:srgbClr val="003D7E"/>
                </a:solidFill>
                <a:latin typeface="Arial Black" pitchFamily="34" charset="0"/>
              </a:defRPr>
            </a:lvl1pPr>
          </a:lstStyle>
          <a:p>
            <a:r>
              <a:rPr lang="en-US" dirty="0" smtClean="0"/>
              <a:t>Click to edit Master title style</a:t>
            </a:r>
            <a:endParaRPr lang="en-US" dirty="0"/>
          </a:p>
        </p:txBody>
      </p:sp>
      <p:pic>
        <p:nvPicPr>
          <p:cNvPr id="8" name="Picture 7"/>
          <p:cNvPicPr>
            <a:picLocks noChangeAspect="1"/>
          </p:cNvPicPr>
          <p:nvPr/>
        </p:nvPicPr>
        <p:blipFill>
          <a:blip r:embed="rId6"/>
          <a:stretch>
            <a:fillRect/>
          </a:stretch>
        </p:blipFill>
        <p:spPr>
          <a:xfrm>
            <a:off x="2942605" y="114303"/>
            <a:ext cx="739221" cy="971549"/>
          </a:xfrm>
          <a:prstGeom prst="rect">
            <a:avLst/>
          </a:prstGeom>
        </p:spPr>
      </p:pic>
      <p:sp>
        <p:nvSpPr>
          <p:cNvPr id="9" name="TextBox 8"/>
          <p:cNvSpPr txBox="1"/>
          <p:nvPr>
            <p:custDataLst>
              <p:tags r:id="rId2"/>
            </p:custDataLst>
          </p:nvPr>
        </p:nvSpPr>
        <p:spPr>
          <a:xfrm>
            <a:off x="3810001" y="457200"/>
            <a:ext cx="2452622" cy="488288"/>
          </a:xfrm>
          <a:prstGeom prst="rect">
            <a:avLst/>
          </a:prstGeom>
          <a:noFill/>
        </p:spPr>
        <p:txBody>
          <a:bodyPr wrap="none" lIns="87326" tIns="43663" rIns="87326" bIns="43663" rtlCol="0">
            <a:spAutoFit/>
          </a:bodyPr>
          <a:lstStyle/>
          <a:p>
            <a:r>
              <a:rPr lang="en-US" sz="2600" dirty="0" smtClean="0">
                <a:solidFill>
                  <a:srgbClr val="003D7E"/>
                </a:solidFill>
                <a:latin typeface="Arial Black" pitchFamily="34" charset="0"/>
              </a:rPr>
              <a:t>TEAMSTERS</a:t>
            </a:r>
            <a:endParaRPr lang="en-US" sz="2600" dirty="0">
              <a:solidFill>
                <a:srgbClr val="003D7E"/>
              </a:solidFill>
              <a:latin typeface="Arial Black" pitchFamily="34" charset="0"/>
            </a:endParaRPr>
          </a:p>
        </p:txBody>
      </p:sp>
      <p:sp>
        <p:nvSpPr>
          <p:cNvPr id="10" name="Subtitle 2"/>
          <p:cNvSpPr txBox="1">
            <a:spLocks/>
          </p:cNvSpPr>
          <p:nvPr>
            <p:custDataLst>
              <p:tags r:id="rId3"/>
            </p:custDataLst>
          </p:nvPr>
        </p:nvSpPr>
        <p:spPr>
          <a:xfrm>
            <a:off x="2514600" y="1085849"/>
            <a:ext cx="4114800" cy="914400"/>
          </a:xfrm>
          <a:prstGeom prst="rect">
            <a:avLst/>
          </a:prstGeom>
        </p:spPr>
        <p:txBody>
          <a:bodyPr vert="horz" lIns="87326" tIns="43663" rIns="87326" bIns="43663" rtlCol="0">
            <a:noAutofit/>
          </a:bodyPr>
          <a:lstStyle>
            <a:lvl1pPr marL="0" indent="0" algn="ctr">
              <a:buNone/>
              <a:defRPr sz="1600" b="1" spc="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1500" b="1" dirty="0" smtClean="0">
                <a:solidFill>
                  <a:schemeClr val="bg1"/>
                </a:solidFill>
                <a:latin typeface="Arial" pitchFamily="34" charset="0"/>
                <a:cs typeface="Arial" pitchFamily="34" charset="0"/>
              </a:rPr>
              <a:t>IBT Safety and Health Department  </a:t>
            </a:r>
          </a:p>
          <a:p>
            <a:pPr algn="ctr"/>
            <a:r>
              <a:rPr lang="en-US" sz="1500" b="1" dirty="0" smtClean="0">
                <a:solidFill>
                  <a:schemeClr val="bg1"/>
                </a:solidFill>
                <a:latin typeface="Arial" pitchFamily="34" charset="0"/>
                <a:cs typeface="Arial" pitchFamily="34" charset="0"/>
              </a:rPr>
              <a:t>Worker Training Program</a:t>
            </a:r>
          </a:p>
          <a:p>
            <a:pPr marL="0" marR="0" lvl="0" indent="0" algn="ctr" defTabSz="873256" rtl="0" eaLnBrk="1" fontAlgn="auto" latinLnBrk="0" hangingPunct="1">
              <a:lnSpc>
                <a:spcPct val="100000"/>
              </a:lnSpc>
              <a:spcBef>
                <a:spcPct val="20000"/>
              </a:spcBef>
              <a:spcAft>
                <a:spcPts val="0"/>
              </a:spcAft>
              <a:buClrTx/>
              <a:buSzTx/>
              <a:buFont typeface="Arial" pitchFamily="34" charset="0"/>
              <a:buNone/>
              <a:tabLst/>
              <a:defRPr/>
            </a:pPr>
            <a:r>
              <a:rPr kumimoji="0" lang="en-US" sz="1800" b="0" i="0" u="none" strike="noStrike" kern="1200" cap="none" spc="0" normalizeH="0" baseline="0" noProof="0" dirty="0" smtClean="0">
                <a:ln>
                  <a:noFill/>
                </a:ln>
                <a:solidFill>
                  <a:srgbClr val="D3222A"/>
                </a:solidFill>
                <a:effectLst/>
                <a:uLnTx/>
                <a:uFillTx/>
                <a:latin typeface="Impact" pitchFamily="34" charset="0"/>
                <a:ea typeface="+mn-ea"/>
                <a:cs typeface="Arial" pitchFamily="34" charset="0"/>
              </a:rPr>
              <a:t/>
            </a:r>
            <a:br>
              <a:rPr kumimoji="0" lang="en-US" sz="1800" b="0" i="0" u="none" strike="noStrike" kern="1200" cap="none" spc="0" normalizeH="0" baseline="0" noProof="0" dirty="0" smtClean="0">
                <a:ln>
                  <a:noFill/>
                </a:ln>
                <a:solidFill>
                  <a:srgbClr val="D3222A"/>
                </a:solidFill>
                <a:effectLst/>
                <a:uLnTx/>
                <a:uFillTx/>
                <a:latin typeface="Impact" pitchFamily="34" charset="0"/>
                <a:ea typeface="+mn-ea"/>
                <a:cs typeface="Arial" pitchFamily="34" charset="0"/>
              </a:rPr>
            </a:br>
            <a:r>
              <a:rPr kumimoji="0" lang="en-US" sz="1400" b="0" i="0" u="none" strike="noStrike" kern="1200" cap="none" spc="0" normalizeH="0" baseline="0" noProof="0" dirty="0" smtClean="0">
                <a:ln>
                  <a:noFill/>
                </a:ln>
                <a:solidFill>
                  <a:srgbClr val="D3222A"/>
                </a:solidFill>
                <a:effectLst/>
                <a:uLnTx/>
                <a:uFillTx/>
                <a:latin typeface="Arial Black" pitchFamily="34" charset="0"/>
                <a:ea typeface="+mn-ea"/>
                <a:cs typeface="Arial" pitchFamily="34" charset="0"/>
              </a:rPr>
              <a:t>Initial Hazardous Waste Worker </a:t>
            </a:r>
          </a:p>
          <a:p>
            <a:pPr marL="0" marR="0" lvl="0" indent="0" algn="ctr" defTabSz="873256" rtl="0" eaLnBrk="1" fontAlgn="auto" latinLnBrk="0" hangingPunct="1">
              <a:lnSpc>
                <a:spcPct val="100000"/>
              </a:lnSpc>
              <a:spcBef>
                <a:spcPct val="20000"/>
              </a:spcBef>
              <a:spcAft>
                <a:spcPts val="0"/>
              </a:spcAft>
              <a:buClrTx/>
              <a:buSzTx/>
              <a:buFont typeface="Arial" pitchFamily="34" charset="0"/>
              <a:buNone/>
              <a:tabLst/>
              <a:defRPr/>
            </a:pPr>
            <a:r>
              <a:rPr kumimoji="0" lang="en-US" sz="1400" b="0" i="0" u="none" strike="noStrike" kern="1200" cap="none" spc="0" normalizeH="0" baseline="0" noProof="0" dirty="0" smtClean="0">
                <a:ln>
                  <a:noFill/>
                </a:ln>
                <a:solidFill>
                  <a:srgbClr val="D3222A"/>
                </a:solidFill>
                <a:effectLst/>
                <a:uLnTx/>
                <a:uFillTx/>
                <a:latin typeface="Arial Black" pitchFamily="34" charset="0"/>
                <a:ea typeface="+mn-ea"/>
                <a:cs typeface="Arial" pitchFamily="34" charset="0"/>
              </a:rPr>
              <a:t>40 Hour Course </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5"/>
          <a:stretch>
            <a:fillRect/>
          </a:stretch>
        </p:blipFill>
        <p:spPr>
          <a:xfrm>
            <a:off x="0" y="0"/>
            <a:ext cx="9144000" cy="5143500"/>
          </a:xfrm>
          <a:prstGeom prst="rect">
            <a:avLst/>
          </a:prstGeom>
        </p:spPr>
      </p:pic>
      <p:sp>
        <p:nvSpPr>
          <p:cNvPr id="2" name="Title 1"/>
          <p:cNvSpPr>
            <a:spLocks noGrp="1"/>
          </p:cNvSpPr>
          <p:nvPr>
            <p:ph type="ctrTitle"/>
            <p:custDataLst>
              <p:tags r:id="rId1"/>
            </p:custDataLst>
          </p:nvPr>
        </p:nvSpPr>
        <p:spPr>
          <a:xfrm>
            <a:off x="2667000" y="2800350"/>
            <a:ext cx="3810000" cy="914400"/>
          </a:xfrm>
        </p:spPr>
        <p:txBody>
          <a:bodyPr>
            <a:normAutofit/>
          </a:bodyPr>
          <a:lstStyle>
            <a:lvl1pPr>
              <a:defRPr sz="2000">
                <a:solidFill>
                  <a:srgbClr val="003D7E"/>
                </a:solidFill>
                <a:latin typeface="Arial Black" pitchFamily="34" charset="0"/>
              </a:defRPr>
            </a:lvl1pPr>
          </a:lstStyle>
          <a:p>
            <a:r>
              <a:rPr lang="en-US" dirty="0" smtClean="0"/>
              <a:t>Click to edit Master title style</a:t>
            </a:r>
            <a:endParaRPr lang="en-US" dirty="0"/>
          </a:p>
        </p:txBody>
      </p:sp>
      <p:pic>
        <p:nvPicPr>
          <p:cNvPr id="8" name="Picture 7"/>
          <p:cNvPicPr>
            <a:picLocks noChangeAspect="1"/>
          </p:cNvPicPr>
          <p:nvPr/>
        </p:nvPicPr>
        <p:blipFill>
          <a:blip r:embed="rId6"/>
          <a:stretch>
            <a:fillRect/>
          </a:stretch>
        </p:blipFill>
        <p:spPr>
          <a:xfrm>
            <a:off x="2942605" y="114303"/>
            <a:ext cx="739221" cy="971549"/>
          </a:xfrm>
          <a:prstGeom prst="rect">
            <a:avLst/>
          </a:prstGeom>
        </p:spPr>
      </p:pic>
      <p:sp>
        <p:nvSpPr>
          <p:cNvPr id="9" name="TextBox 8"/>
          <p:cNvSpPr txBox="1"/>
          <p:nvPr>
            <p:custDataLst>
              <p:tags r:id="rId2"/>
            </p:custDataLst>
          </p:nvPr>
        </p:nvSpPr>
        <p:spPr>
          <a:xfrm>
            <a:off x="3810001" y="457200"/>
            <a:ext cx="2452622" cy="488288"/>
          </a:xfrm>
          <a:prstGeom prst="rect">
            <a:avLst/>
          </a:prstGeom>
          <a:noFill/>
        </p:spPr>
        <p:txBody>
          <a:bodyPr wrap="none" lIns="87326" tIns="43663" rIns="87326" bIns="43663" rtlCol="0">
            <a:spAutoFit/>
          </a:bodyPr>
          <a:lstStyle/>
          <a:p>
            <a:r>
              <a:rPr lang="en-US" sz="2600" dirty="0" smtClean="0">
                <a:solidFill>
                  <a:srgbClr val="003D7E"/>
                </a:solidFill>
                <a:latin typeface="Arial Black" pitchFamily="34" charset="0"/>
              </a:rPr>
              <a:t>TEAMSTERS</a:t>
            </a:r>
            <a:endParaRPr lang="en-US" sz="2600" dirty="0">
              <a:solidFill>
                <a:srgbClr val="003D7E"/>
              </a:solidFill>
              <a:latin typeface="Arial Black" pitchFamily="34" charset="0"/>
            </a:endParaRPr>
          </a:p>
        </p:txBody>
      </p:sp>
      <p:sp>
        <p:nvSpPr>
          <p:cNvPr id="10" name="Subtitle 2"/>
          <p:cNvSpPr txBox="1">
            <a:spLocks/>
          </p:cNvSpPr>
          <p:nvPr>
            <p:custDataLst>
              <p:tags r:id="rId3"/>
            </p:custDataLst>
          </p:nvPr>
        </p:nvSpPr>
        <p:spPr>
          <a:xfrm>
            <a:off x="2514600" y="1085849"/>
            <a:ext cx="4114800" cy="914400"/>
          </a:xfrm>
          <a:prstGeom prst="rect">
            <a:avLst/>
          </a:prstGeom>
        </p:spPr>
        <p:txBody>
          <a:bodyPr vert="horz" lIns="87326" tIns="43663" rIns="87326" bIns="43663" rtlCol="0">
            <a:noAutofit/>
          </a:bodyPr>
          <a:lstStyle>
            <a:lvl1pPr marL="0" indent="0" algn="ctr">
              <a:buNone/>
              <a:defRPr sz="1600" b="1" spc="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1500" b="1" dirty="0" smtClean="0">
                <a:solidFill>
                  <a:schemeClr val="bg1"/>
                </a:solidFill>
                <a:latin typeface="Arial" pitchFamily="34" charset="0"/>
                <a:cs typeface="Arial" pitchFamily="34" charset="0"/>
              </a:rPr>
              <a:t>IBT Safety and Health Department  </a:t>
            </a:r>
          </a:p>
          <a:p>
            <a:pPr algn="ctr"/>
            <a:r>
              <a:rPr lang="en-US" sz="1500" b="1" dirty="0" smtClean="0">
                <a:solidFill>
                  <a:schemeClr val="bg1"/>
                </a:solidFill>
                <a:latin typeface="Arial" pitchFamily="34" charset="0"/>
                <a:cs typeface="Arial" pitchFamily="34" charset="0"/>
              </a:rPr>
              <a:t>Worker Training Program</a:t>
            </a:r>
          </a:p>
          <a:p>
            <a:pPr marL="0" marR="0" lvl="0" indent="0" algn="ctr" defTabSz="873256" rtl="0" eaLnBrk="1" fontAlgn="auto" latinLnBrk="0" hangingPunct="1">
              <a:lnSpc>
                <a:spcPct val="100000"/>
              </a:lnSpc>
              <a:spcBef>
                <a:spcPct val="20000"/>
              </a:spcBef>
              <a:spcAft>
                <a:spcPts val="0"/>
              </a:spcAft>
              <a:buClrTx/>
              <a:buSzTx/>
              <a:buFont typeface="Arial" pitchFamily="34" charset="0"/>
              <a:buNone/>
              <a:tabLst/>
              <a:defRPr/>
            </a:pPr>
            <a:r>
              <a:rPr kumimoji="0" lang="en-US" sz="1800" b="0" i="0" u="none" strike="noStrike" kern="1200" cap="none" spc="0" normalizeH="0" baseline="0" noProof="0" dirty="0" smtClean="0">
                <a:ln>
                  <a:noFill/>
                </a:ln>
                <a:solidFill>
                  <a:srgbClr val="D3222A"/>
                </a:solidFill>
                <a:effectLst/>
                <a:uLnTx/>
                <a:uFillTx/>
                <a:latin typeface="Impact" pitchFamily="34" charset="0"/>
                <a:ea typeface="+mn-ea"/>
                <a:cs typeface="Arial" pitchFamily="34" charset="0"/>
              </a:rPr>
              <a:t/>
            </a:r>
            <a:br>
              <a:rPr kumimoji="0" lang="en-US" sz="1800" b="0" i="0" u="none" strike="noStrike" kern="1200" cap="none" spc="0" normalizeH="0" baseline="0" noProof="0" dirty="0" smtClean="0">
                <a:ln>
                  <a:noFill/>
                </a:ln>
                <a:solidFill>
                  <a:srgbClr val="D3222A"/>
                </a:solidFill>
                <a:effectLst/>
                <a:uLnTx/>
                <a:uFillTx/>
                <a:latin typeface="Impact" pitchFamily="34" charset="0"/>
                <a:ea typeface="+mn-ea"/>
                <a:cs typeface="Arial" pitchFamily="34" charset="0"/>
              </a:rPr>
            </a:br>
            <a:r>
              <a:rPr kumimoji="0" lang="en-US" sz="1400" b="0" i="0" u="none" strike="noStrike" kern="1200" cap="none" spc="0" normalizeH="0" baseline="0" noProof="0" dirty="0" smtClean="0">
                <a:ln>
                  <a:noFill/>
                </a:ln>
                <a:solidFill>
                  <a:srgbClr val="D3222A"/>
                </a:solidFill>
                <a:effectLst/>
                <a:uLnTx/>
                <a:uFillTx/>
                <a:latin typeface="Arial Black" pitchFamily="34" charset="0"/>
                <a:ea typeface="+mn-ea"/>
                <a:cs typeface="Arial" pitchFamily="34" charset="0"/>
              </a:rPr>
              <a:t>Initial Hazardous Waste Worker </a:t>
            </a:r>
          </a:p>
          <a:p>
            <a:pPr marL="0" marR="0" lvl="0" indent="0" algn="ctr" defTabSz="873256" rtl="0" eaLnBrk="1" fontAlgn="auto" latinLnBrk="0" hangingPunct="1">
              <a:lnSpc>
                <a:spcPct val="100000"/>
              </a:lnSpc>
              <a:spcBef>
                <a:spcPct val="20000"/>
              </a:spcBef>
              <a:spcAft>
                <a:spcPts val="0"/>
              </a:spcAft>
              <a:buClrTx/>
              <a:buSzTx/>
              <a:buFont typeface="Arial" pitchFamily="34" charset="0"/>
              <a:buNone/>
              <a:tabLst/>
              <a:defRPr/>
            </a:pPr>
            <a:r>
              <a:rPr kumimoji="0" lang="en-US" sz="1400" b="0" i="0" u="none" strike="noStrike" kern="1200" cap="none" spc="0" normalizeH="0" baseline="0" noProof="0" dirty="0" smtClean="0">
                <a:ln>
                  <a:noFill/>
                </a:ln>
                <a:solidFill>
                  <a:srgbClr val="D3222A"/>
                </a:solidFill>
                <a:effectLst/>
                <a:uLnTx/>
                <a:uFillTx/>
                <a:latin typeface="Arial Black" pitchFamily="34" charset="0"/>
                <a:ea typeface="+mn-ea"/>
                <a:cs typeface="Arial" pitchFamily="34" charset="0"/>
              </a:rPr>
              <a:t>40 Hour Course </a:t>
            </a:r>
          </a:p>
        </p:txBody>
      </p:sp>
    </p:spTree>
    <p:extLst>
      <p:ext uri="{BB962C8B-B14F-4D97-AF65-F5344CB8AC3E}">
        <p14:creationId xmlns:p14="http://schemas.microsoft.com/office/powerpoint/2010/main" val="252410923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5"/>
          <a:stretch>
            <a:fillRect/>
          </a:stretch>
        </p:blipFill>
        <p:spPr>
          <a:xfrm>
            <a:off x="0" y="0"/>
            <a:ext cx="9144000" cy="5143500"/>
          </a:xfrm>
          <a:prstGeom prst="rect">
            <a:avLst/>
          </a:prstGeom>
        </p:spPr>
      </p:pic>
      <p:sp>
        <p:nvSpPr>
          <p:cNvPr id="2" name="Title 1"/>
          <p:cNvSpPr>
            <a:spLocks noGrp="1"/>
          </p:cNvSpPr>
          <p:nvPr>
            <p:ph type="ctrTitle"/>
            <p:custDataLst>
              <p:tags r:id="rId1"/>
            </p:custDataLst>
          </p:nvPr>
        </p:nvSpPr>
        <p:spPr>
          <a:xfrm>
            <a:off x="2667000" y="2800350"/>
            <a:ext cx="3810000" cy="914400"/>
          </a:xfrm>
        </p:spPr>
        <p:txBody>
          <a:bodyPr>
            <a:normAutofit/>
          </a:bodyPr>
          <a:lstStyle>
            <a:lvl1pPr>
              <a:defRPr sz="2000">
                <a:solidFill>
                  <a:srgbClr val="003D7E"/>
                </a:solidFill>
                <a:latin typeface="Arial Black" pitchFamily="34" charset="0"/>
              </a:defRPr>
            </a:lvl1pPr>
          </a:lstStyle>
          <a:p>
            <a:r>
              <a:rPr lang="en-US" dirty="0" smtClean="0"/>
              <a:t>Click to edit Master title style</a:t>
            </a:r>
            <a:endParaRPr lang="en-US" dirty="0"/>
          </a:p>
        </p:txBody>
      </p:sp>
      <p:pic>
        <p:nvPicPr>
          <p:cNvPr id="8" name="Picture 7"/>
          <p:cNvPicPr>
            <a:picLocks noChangeAspect="1"/>
          </p:cNvPicPr>
          <p:nvPr/>
        </p:nvPicPr>
        <p:blipFill>
          <a:blip r:embed="rId6"/>
          <a:stretch>
            <a:fillRect/>
          </a:stretch>
        </p:blipFill>
        <p:spPr>
          <a:xfrm>
            <a:off x="2942605" y="114303"/>
            <a:ext cx="739221" cy="971549"/>
          </a:xfrm>
          <a:prstGeom prst="rect">
            <a:avLst/>
          </a:prstGeom>
        </p:spPr>
      </p:pic>
      <p:sp>
        <p:nvSpPr>
          <p:cNvPr id="9" name="TextBox 8"/>
          <p:cNvSpPr txBox="1"/>
          <p:nvPr>
            <p:custDataLst>
              <p:tags r:id="rId2"/>
            </p:custDataLst>
          </p:nvPr>
        </p:nvSpPr>
        <p:spPr>
          <a:xfrm>
            <a:off x="3810001" y="457200"/>
            <a:ext cx="2452622" cy="488288"/>
          </a:xfrm>
          <a:prstGeom prst="rect">
            <a:avLst/>
          </a:prstGeom>
          <a:noFill/>
        </p:spPr>
        <p:txBody>
          <a:bodyPr wrap="none" lIns="87326" tIns="43663" rIns="87326" bIns="43663" rtlCol="0">
            <a:spAutoFit/>
          </a:bodyPr>
          <a:lstStyle/>
          <a:p>
            <a:r>
              <a:rPr lang="en-US" sz="2600" dirty="0" smtClean="0">
                <a:solidFill>
                  <a:srgbClr val="003D7E"/>
                </a:solidFill>
                <a:latin typeface="Arial Black" pitchFamily="34" charset="0"/>
              </a:rPr>
              <a:t>TEAMSTERS</a:t>
            </a:r>
            <a:endParaRPr lang="en-US" sz="2600" dirty="0">
              <a:solidFill>
                <a:srgbClr val="003D7E"/>
              </a:solidFill>
              <a:latin typeface="Arial Black" pitchFamily="34" charset="0"/>
            </a:endParaRPr>
          </a:p>
        </p:txBody>
      </p:sp>
      <p:sp>
        <p:nvSpPr>
          <p:cNvPr id="10" name="Subtitle 2"/>
          <p:cNvSpPr txBox="1">
            <a:spLocks/>
          </p:cNvSpPr>
          <p:nvPr>
            <p:custDataLst>
              <p:tags r:id="rId3"/>
            </p:custDataLst>
          </p:nvPr>
        </p:nvSpPr>
        <p:spPr>
          <a:xfrm>
            <a:off x="2514600" y="1085849"/>
            <a:ext cx="4114800" cy="914400"/>
          </a:xfrm>
          <a:prstGeom prst="rect">
            <a:avLst/>
          </a:prstGeom>
        </p:spPr>
        <p:txBody>
          <a:bodyPr vert="horz" lIns="87326" tIns="43663" rIns="87326" bIns="43663" rtlCol="0">
            <a:noAutofit/>
          </a:bodyPr>
          <a:lstStyle>
            <a:lvl1pPr marL="0" indent="0" algn="ctr">
              <a:buNone/>
              <a:defRPr sz="1600" b="1" spc="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1500" b="1" dirty="0" smtClean="0">
                <a:solidFill>
                  <a:schemeClr val="bg1"/>
                </a:solidFill>
                <a:latin typeface="Arial" pitchFamily="34" charset="0"/>
                <a:cs typeface="Arial" pitchFamily="34" charset="0"/>
              </a:rPr>
              <a:t>IBT Safety and Health Department  </a:t>
            </a:r>
          </a:p>
          <a:p>
            <a:pPr algn="ctr"/>
            <a:r>
              <a:rPr lang="en-US" sz="1500" b="1" dirty="0" smtClean="0">
                <a:solidFill>
                  <a:schemeClr val="bg1"/>
                </a:solidFill>
                <a:latin typeface="Arial" pitchFamily="34" charset="0"/>
                <a:cs typeface="Arial" pitchFamily="34" charset="0"/>
              </a:rPr>
              <a:t>Worker Training Program</a:t>
            </a:r>
          </a:p>
          <a:p>
            <a:pPr marL="0" marR="0" lvl="0" indent="0" algn="ctr" defTabSz="873256" rtl="0" eaLnBrk="1" fontAlgn="auto" latinLnBrk="0" hangingPunct="1">
              <a:lnSpc>
                <a:spcPct val="100000"/>
              </a:lnSpc>
              <a:spcBef>
                <a:spcPct val="20000"/>
              </a:spcBef>
              <a:spcAft>
                <a:spcPts val="0"/>
              </a:spcAft>
              <a:buClrTx/>
              <a:buSzTx/>
              <a:buFont typeface="Arial" pitchFamily="34" charset="0"/>
              <a:buNone/>
              <a:tabLst/>
              <a:defRPr/>
            </a:pPr>
            <a:r>
              <a:rPr kumimoji="0" lang="en-US" sz="1800" b="0" i="0" u="none" strike="noStrike" kern="1200" cap="none" spc="0" normalizeH="0" baseline="0" noProof="0" dirty="0" smtClean="0">
                <a:ln>
                  <a:noFill/>
                </a:ln>
                <a:solidFill>
                  <a:srgbClr val="D3222A"/>
                </a:solidFill>
                <a:effectLst/>
                <a:uLnTx/>
                <a:uFillTx/>
                <a:latin typeface="Impact" pitchFamily="34" charset="0"/>
                <a:ea typeface="+mn-ea"/>
                <a:cs typeface="Arial" pitchFamily="34" charset="0"/>
              </a:rPr>
              <a:t/>
            </a:r>
            <a:br>
              <a:rPr kumimoji="0" lang="en-US" sz="1800" b="0" i="0" u="none" strike="noStrike" kern="1200" cap="none" spc="0" normalizeH="0" baseline="0" noProof="0" dirty="0" smtClean="0">
                <a:ln>
                  <a:noFill/>
                </a:ln>
                <a:solidFill>
                  <a:srgbClr val="D3222A"/>
                </a:solidFill>
                <a:effectLst/>
                <a:uLnTx/>
                <a:uFillTx/>
                <a:latin typeface="Impact" pitchFamily="34" charset="0"/>
                <a:ea typeface="+mn-ea"/>
                <a:cs typeface="Arial" pitchFamily="34" charset="0"/>
              </a:rPr>
            </a:br>
            <a:r>
              <a:rPr kumimoji="0" lang="en-US" sz="1400" b="0" i="0" u="none" strike="noStrike" kern="1200" cap="none" spc="0" normalizeH="0" baseline="0" noProof="0" dirty="0" smtClean="0">
                <a:ln>
                  <a:noFill/>
                </a:ln>
                <a:solidFill>
                  <a:srgbClr val="D3222A"/>
                </a:solidFill>
                <a:effectLst/>
                <a:uLnTx/>
                <a:uFillTx/>
                <a:latin typeface="Arial Black" pitchFamily="34" charset="0"/>
                <a:ea typeface="+mn-ea"/>
                <a:cs typeface="Arial" pitchFamily="34" charset="0"/>
              </a:rPr>
              <a:t>Initial Hazardous Waste Worker </a:t>
            </a:r>
          </a:p>
          <a:p>
            <a:pPr marL="0" marR="0" lvl="0" indent="0" algn="ctr" defTabSz="873256" rtl="0" eaLnBrk="1" fontAlgn="auto" latinLnBrk="0" hangingPunct="1">
              <a:lnSpc>
                <a:spcPct val="100000"/>
              </a:lnSpc>
              <a:spcBef>
                <a:spcPct val="20000"/>
              </a:spcBef>
              <a:spcAft>
                <a:spcPts val="0"/>
              </a:spcAft>
              <a:buClrTx/>
              <a:buSzTx/>
              <a:buFont typeface="Arial" pitchFamily="34" charset="0"/>
              <a:buNone/>
              <a:tabLst/>
              <a:defRPr/>
            </a:pPr>
            <a:r>
              <a:rPr kumimoji="0" lang="en-US" sz="1400" b="0" i="0" u="none" strike="noStrike" kern="1200" cap="none" spc="0" normalizeH="0" baseline="0" noProof="0" dirty="0" smtClean="0">
                <a:ln>
                  <a:noFill/>
                </a:ln>
                <a:solidFill>
                  <a:srgbClr val="D3222A"/>
                </a:solidFill>
                <a:effectLst/>
                <a:uLnTx/>
                <a:uFillTx/>
                <a:latin typeface="Arial Black" pitchFamily="34" charset="0"/>
                <a:ea typeface="+mn-ea"/>
                <a:cs typeface="Arial" pitchFamily="34" charset="0"/>
              </a:rPr>
              <a:t>40 Hour Course </a:t>
            </a:r>
          </a:p>
        </p:txBody>
      </p:sp>
    </p:spTree>
    <p:extLst>
      <p:ext uri="{BB962C8B-B14F-4D97-AF65-F5344CB8AC3E}">
        <p14:creationId xmlns:p14="http://schemas.microsoft.com/office/powerpoint/2010/main" val="361854234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pic>
        <p:nvPicPr>
          <p:cNvPr id="3" name="Picture 2"/>
          <p:cNvPicPr>
            <a:picLocks noChangeAspect="1"/>
          </p:cNvPicPr>
          <p:nvPr/>
        </p:nvPicPr>
        <p:blipFill>
          <a:blip r:embed="rId5"/>
          <a:stretch>
            <a:fillRect/>
          </a:stretch>
        </p:blipFill>
        <p:spPr>
          <a:xfrm>
            <a:off x="0" y="0"/>
            <a:ext cx="9144000" cy="5143500"/>
          </a:xfrm>
          <a:prstGeom prst="rect">
            <a:avLst/>
          </a:prstGeom>
        </p:spPr>
      </p:pic>
      <p:sp>
        <p:nvSpPr>
          <p:cNvPr id="2" name="Title 1"/>
          <p:cNvSpPr>
            <a:spLocks noGrp="1"/>
          </p:cNvSpPr>
          <p:nvPr>
            <p:ph type="ctrTitle"/>
            <p:custDataLst>
              <p:tags r:id="rId1"/>
            </p:custDataLst>
          </p:nvPr>
        </p:nvSpPr>
        <p:spPr>
          <a:xfrm>
            <a:off x="2667000" y="2800350"/>
            <a:ext cx="3810000" cy="914400"/>
          </a:xfrm>
        </p:spPr>
        <p:txBody>
          <a:bodyPr>
            <a:normAutofit/>
          </a:bodyPr>
          <a:lstStyle>
            <a:lvl1pPr>
              <a:defRPr sz="2600">
                <a:solidFill>
                  <a:srgbClr val="003D7E"/>
                </a:solidFill>
                <a:latin typeface="Arial Black" pitchFamily="34" charset="0"/>
              </a:defRPr>
            </a:lvl1pPr>
          </a:lstStyle>
          <a:p>
            <a:r>
              <a:rPr lang="en-US" dirty="0" smtClean="0"/>
              <a:t>Click to edit Master title style</a:t>
            </a:r>
            <a:endParaRPr lang="en-US" dirty="0"/>
          </a:p>
        </p:txBody>
      </p:sp>
      <p:pic>
        <p:nvPicPr>
          <p:cNvPr id="8" name="Picture 7"/>
          <p:cNvPicPr>
            <a:picLocks noChangeAspect="1"/>
          </p:cNvPicPr>
          <p:nvPr/>
        </p:nvPicPr>
        <p:blipFill>
          <a:blip r:embed="rId6"/>
          <a:stretch>
            <a:fillRect/>
          </a:stretch>
        </p:blipFill>
        <p:spPr>
          <a:xfrm>
            <a:off x="2942605" y="114303"/>
            <a:ext cx="739221" cy="971549"/>
          </a:xfrm>
          <a:prstGeom prst="rect">
            <a:avLst/>
          </a:prstGeom>
        </p:spPr>
      </p:pic>
      <p:sp>
        <p:nvSpPr>
          <p:cNvPr id="9" name="TextBox 8"/>
          <p:cNvSpPr txBox="1"/>
          <p:nvPr>
            <p:custDataLst>
              <p:tags r:id="rId2"/>
            </p:custDataLst>
          </p:nvPr>
        </p:nvSpPr>
        <p:spPr>
          <a:xfrm>
            <a:off x="3810001" y="457200"/>
            <a:ext cx="2452622" cy="488288"/>
          </a:xfrm>
          <a:prstGeom prst="rect">
            <a:avLst/>
          </a:prstGeom>
          <a:noFill/>
        </p:spPr>
        <p:txBody>
          <a:bodyPr wrap="none" lIns="87326" tIns="43663" rIns="87326" bIns="43663" rtlCol="0">
            <a:spAutoFit/>
          </a:bodyPr>
          <a:lstStyle/>
          <a:p>
            <a:r>
              <a:rPr lang="en-US" sz="2600" dirty="0" smtClean="0">
                <a:solidFill>
                  <a:srgbClr val="003D7E"/>
                </a:solidFill>
                <a:latin typeface="Arial Black" pitchFamily="34" charset="0"/>
              </a:rPr>
              <a:t>TEAMSTERS</a:t>
            </a:r>
            <a:endParaRPr lang="en-US" sz="2600" dirty="0">
              <a:solidFill>
                <a:srgbClr val="003D7E"/>
              </a:solidFill>
              <a:latin typeface="Arial Black" pitchFamily="34" charset="0"/>
            </a:endParaRPr>
          </a:p>
        </p:txBody>
      </p:sp>
      <p:sp>
        <p:nvSpPr>
          <p:cNvPr id="10" name="Subtitle 2"/>
          <p:cNvSpPr txBox="1">
            <a:spLocks/>
          </p:cNvSpPr>
          <p:nvPr>
            <p:custDataLst>
              <p:tags r:id="rId3"/>
            </p:custDataLst>
          </p:nvPr>
        </p:nvSpPr>
        <p:spPr>
          <a:xfrm>
            <a:off x="2514600" y="1085849"/>
            <a:ext cx="4114800" cy="914400"/>
          </a:xfrm>
          <a:prstGeom prst="rect">
            <a:avLst/>
          </a:prstGeom>
        </p:spPr>
        <p:txBody>
          <a:bodyPr vert="horz" lIns="87326" tIns="43663" rIns="87326" bIns="43663" rtlCol="0">
            <a:noAutofit/>
          </a:bodyPr>
          <a:lstStyle>
            <a:lvl1pPr marL="0" indent="0" algn="ctr">
              <a:buNone/>
              <a:defRPr sz="1600" b="1" spc="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1500" b="1" dirty="0" smtClean="0">
                <a:solidFill>
                  <a:schemeClr val="bg1"/>
                </a:solidFill>
                <a:latin typeface="Arial" pitchFamily="34" charset="0"/>
                <a:cs typeface="Arial" pitchFamily="34" charset="0"/>
              </a:rPr>
              <a:t>IBT Safety and Health Department  </a:t>
            </a:r>
          </a:p>
          <a:p>
            <a:pPr algn="ctr"/>
            <a:r>
              <a:rPr lang="en-US" sz="1500" b="1" dirty="0" smtClean="0">
                <a:solidFill>
                  <a:schemeClr val="bg1"/>
                </a:solidFill>
                <a:latin typeface="Arial" pitchFamily="34" charset="0"/>
                <a:cs typeface="Arial" pitchFamily="34" charset="0"/>
              </a:rPr>
              <a:t>Worker Training Program</a:t>
            </a:r>
          </a:p>
          <a:p>
            <a:pPr marL="0" marR="0" lvl="0" indent="0" algn="ctr" defTabSz="873256" rtl="0" eaLnBrk="1" fontAlgn="auto" latinLnBrk="0" hangingPunct="1">
              <a:lnSpc>
                <a:spcPct val="100000"/>
              </a:lnSpc>
              <a:spcBef>
                <a:spcPct val="20000"/>
              </a:spcBef>
              <a:spcAft>
                <a:spcPts val="0"/>
              </a:spcAft>
              <a:buClrTx/>
              <a:buSzTx/>
              <a:buFont typeface="Arial" pitchFamily="34" charset="0"/>
              <a:buNone/>
              <a:tabLst/>
              <a:defRPr/>
            </a:pPr>
            <a:r>
              <a:rPr kumimoji="0" lang="en-US" sz="1800" b="0" i="0" u="none" strike="noStrike" kern="1200" cap="none" spc="0" normalizeH="0" baseline="0" noProof="0" dirty="0" smtClean="0">
                <a:ln>
                  <a:noFill/>
                </a:ln>
                <a:solidFill>
                  <a:srgbClr val="D3222A"/>
                </a:solidFill>
                <a:effectLst/>
                <a:uLnTx/>
                <a:uFillTx/>
                <a:latin typeface="Impact" pitchFamily="34" charset="0"/>
                <a:ea typeface="+mn-ea"/>
                <a:cs typeface="Arial" pitchFamily="34" charset="0"/>
              </a:rPr>
              <a:t/>
            </a:r>
            <a:br>
              <a:rPr kumimoji="0" lang="en-US" sz="1800" b="0" i="0" u="none" strike="noStrike" kern="1200" cap="none" spc="0" normalizeH="0" baseline="0" noProof="0" dirty="0" smtClean="0">
                <a:ln>
                  <a:noFill/>
                </a:ln>
                <a:solidFill>
                  <a:srgbClr val="D3222A"/>
                </a:solidFill>
                <a:effectLst/>
                <a:uLnTx/>
                <a:uFillTx/>
                <a:latin typeface="Impact" pitchFamily="34" charset="0"/>
                <a:ea typeface="+mn-ea"/>
                <a:cs typeface="Arial" pitchFamily="34" charset="0"/>
              </a:rPr>
            </a:br>
            <a:r>
              <a:rPr kumimoji="0" lang="en-US" sz="1400" b="0" i="0" u="none" strike="noStrike" kern="1200" cap="none" spc="0" normalizeH="0" baseline="0" noProof="0" dirty="0" smtClean="0">
                <a:ln>
                  <a:noFill/>
                </a:ln>
                <a:solidFill>
                  <a:srgbClr val="D3222A"/>
                </a:solidFill>
                <a:effectLst/>
                <a:uLnTx/>
                <a:uFillTx/>
                <a:latin typeface="Arial Black" pitchFamily="34" charset="0"/>
                <a:ea typeface="+mn-ea"/>
                <a:cs typeface="Arial" pitchFamily="34" charset="0"/>
              </a:rPr>
              <a:t>Initial Hazardous Waste Worker </a:t>
            </a:r>
          </a:p>
          <a:p>
            <a:pPr marL="0" marR="0" lvl="0" indent="0" algn="ctr" defTabSz="873256" rtl="0" eaLnBrk="1" fontAlgn="auto" latinLnBrk="0" hangingPunct="1">
              <a:lnSpc>
                <a:spcPct val="100000"/>
              </a:lnSpc>
              <a:spcBef>
                <a:spcPct val="20000"/>
              </a:spcBef>
              <a:spcAft>
                <a:spcPts val="0"/>
              </a:spcAft>
              <a:buClrTx/>
              <a:buSzTx/>
              <a:buFont typeface="Arial" pitchFamily="34" charset="0"/>
              <a:buNone/>
              <a:tabLst/>
              <a:defRPr/>
            </a:pPr>
            <a:r>
              <a:rPr kumimoji="0" lang="en-US" sz="1400" b="0" i="0" u="none" strike="noStrike" kern="1200" cap="none" spc="0" normalizeH="0" baseline="0" noProof="0" dirty="0" smtClean="0">
                <a:ln>
                  <a:noFill/>
                </a:ln>
                <a:solidFill>
                  <a:srgbClr val="D3222A"/>
                </a:solidFill>
                <a:effectLst/>
                <a:uLnTx/>
                <a:uFillTx/>
                <a:latin typeface="Arial Black" pitchFamily="34" charset="0"/>
                <a:ea typeface="+mn-ea"/>
                <a:cs typeface="Arial" pitchFamily="34" charset="0"/>
              </a:rPr>
              <a:t>40 Hour Course </a:t>
            </a:r>
          </a:p>
        </p:txBody>
      </p:sp>
    </p:spTree>
    <p:extLst>
      <p:ext uri="{BB962C8B-B14F-4D97-AF65-F5344CB8AC3E}">
        <p14:creationId xmlns:p14="http://schemas.microsoft.com/office/powerpoint/2010/main" val="418580086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5"/>
          <a:stretch>
            <a:fillRect/>
          </a:stretch>
        </p:blipFill>
        <p:spPr>
          <a:xfrm>
            <a:off x="0" y="0"/>
            <a:ext cx="9144000" cy="5143500"/>
          </a:xfrm>
          <a:prstGeom prst="rect">
            <a:avLst/>
          </a:prstGeom>
        </p:spPr>
      </p:pic>
      <p:sp>
        <p:nvSpPr>
          <p:cNvPr id="2" name="Title 1"/>
          <p:cNvSpPr>
            <a:spLocks noGrp="1"/>
          </p:cNvSpPr>
          <p:nvPr>
            <p:ph type="ctrTitle"/>
            <p:custDataLst>
              <p:tags r:id="rId1"/>
            </p:custDataLst>
          </p:nvPr>
        </p:nvSpPr>
        <p:spPr>
          <a:xfrm>
            <a:off x="2667000" y="2800350"/>
            <a:ext cx="3810000" cy="914400"/>
          </a:xfrm>
        </p:spPr>
        <p:txBody>
          <a:bodyPr>
            <a:normAutofit/>
          </a:bodyPr>
          <a:lstStyle>
            <a:lvl1pPr>
              <a:defRPr sz="2600">
                <a:solidFill>
                  <a:srgbClr val="003D7E"/>
                </a:solidFill>
                <a:latin typeface="Arial Black" pitchFamily="34" charset="0"/>
              </a:defRPr>
            </a:lvl1pPr>
          </a:lstStyle>
          <a:p>
            <a:r>
              <a:rPr lang="en-US" dirty="0" smtClean="0"/>
              <a:t>Click to edit Master title style</a:t>
            </a:r>
            <a:endParaRPr lang="en-US" dirty="0"/>
          </a:p>
        </p:txBody>
      </p:sp>
      <p:pic>
        <p:nvPicPr>
          <p:cNvPr id="8" name="Picture 7"/>
          <p:cNvPicPr>
            <a:picLocks noChangeAspect="1"/>
          </p:cNvPicPr>
          <p:nvPr/>
        </p:nvPicPr>
        <p:blipFill>
          <a:blip r:embed="rId6"/>
          <a:stretch>
            <a:fillRect/>
          </a:stretch>
        </p:blipFill>
        <p:spPr>
          <a:xfrm>
            <a:off x="2942605" y="114303"/>
            <a:ext cx="739221" cy="971549"/>
          </a:xfrm>
          <a:prstGeom prst="rect">
            <a:avLst/>
          </a:prstGeom>
        </p:spPr>
      </p:pic>
      <p:sp>
        <p:nvSpPr>
          <p:cNvPr id="9" name="TextBox 8"/>
          <p:cNvSpPr txBox="1"/>
          <p:nvPr>
            <p:custDataLst>
              <p:tags r:id="rId2"/>
            </p:custDataLst>
          </p:nvPr>
        </p:nvSpPr>
        <p:spPr>
          <a:xfrm>
            <a:off x="3810001" y="457200"/>
            <a:ext cx="2452622" cy="488288"/>
          </a:xfrm>
          <a:prstGeom prst="rect">
            <a:avLst/>
          </a:prstGeom>
          <a:noFill/>
        </p:spPr>
        <p:txBody>
          <a:bodyPr wrap="none" lIns="87326" tIns="43663" rIns="87326" bIns="43663" rtlCol="0">
            <a:spAutoFit/>
          </a:bodyPr>
          <a:lstStyle/>
          <a:p>
            <a:r>
              <a:rPr lang="en-US" sz="2600" dirty="0" smtClean="0">
                <a:solidFill>
                  <a:srgbClr val="003D7E"/>
                </a:solidFill>
                <a:latin typeface="Arial Black" pitchFamily="34" charset="0"/>
              </a:rPr>
              <a:t>TEAMSTERS</a:t>
            </a:r>
            <a:endParaRPr lang="en-US" sz="2600" dirty="0">
              <a:solidFill>
                <a:srgbClr val="003D7E"/>
              </a:solidFill>
              <a:latin typeface="Arial Black" pitchFamily="34" charset="0"/>
            </a:endParaRPr>
          </a:p>
        </p:txBody>
      </p:sp>
      <p:sp>
        <p:nvSpPr>
          <p:cNvPr id="10" name="Subtitle 2"/>
          <p:cNvSpPr txBox="1">
            <a:spLocks/>
          </p:cNvSpPr>
          <p:nvPr>
            <p:custDataLst>
              <p:tags r:id="rId3"/>
            </p:custDataLst>
          </p:nvPr>
        </p:nvSpPr>
        <p:spPr>
          <a:xfrm>
            <a:off x="2514600" y="1085849"/>
            <a:ext cx="4114800" cy="914400"/>
          </a:xfrm>
          <a:prstGeom prst="rect">
            <a:avLst/>
          </a:prstGeom>
        </p:spPr>
        <p:txBody>
          <a:bodyPr vert="horz" lIns="87326" tIns="43663" rIns="87326" bIns="43663" rtlCol="0">
            <a:noAutofit/>
          </a:bodyPr>
          <a:lstStyle>
            <a:lvl1pPr marL="0" indent="0" algn="ctr">
              <a:buNone/>
              <a:defRPr sz="1600" b="1" spc="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1500" b="1" dirty="0" smtClean="0">
                <a:solidFill>
                  <a:schemeClr val="bg1"/>
                </a:solidFill>
                <a:latin typeface="Arial" pitchFamily="34" charset="0"/>
                <a:cs typeface="Arial" pitchFamily="34" charset="0"/>
              </a:rPr>
              <a:t>IBT Safety and Health Department  </a:t>
            </a:r>
          </a:p>
          <a:p>
            <a:pPr algn="ctr"/>
            <a:r>
              <a:rPr lang="en-US" sz="1500" b="1" dirty="0" smtClean="0">
                <a:solidFill>
                  <a:schemeClr val="bg1"/>
                </a:solidFill>
                <a:latin typeface="Arial" pitchFamily="34" charset="0"/>
                <a:cs typeface="Arial" pitchFamily="34" charset="0"/>
              </a:rPr>
              <a:t>Worker Training Program</a:t>
            </a:r>
          </a:p>
          <a:p>
            <a:pPr marL="0" marR="0" lvl="0" indent="0" algn="ctr" defTabSz="873256" rtl="0" eaLnBrk="1" fontAlgn="auto" latinLnBrk="0" hangingPunct="1">
              <a:lnSpc>
                <a:spcPct val="100000"/>
              </a:lnSpc>
              <a:spcBef>
                <a:spcPct val="20000"/>
              </a:spcBef>
              <a:spcAft>
                <a:spcPts val="0"/>
              </a:spcAft>
              <a:buClrTx/>
              <a:buSzTx/>
              <a:buFont typeface="Arial" pitchFamily="34" charset="0"/>
              <a:buNone/>
              <a:tabLst/>
              <a:defRPr/>
            </a:pPr>
            <a:r>
              <a:rPr kumimoji="0" lang="en-US" sz="1800" b="0" i="0" u="none" strike="noStrike" kern="1200" cap="none" spc="0" normalizeH="0" baseline="0" noProof="0" dirty="0" smtClean="0">
                <a:ln>
                  <a:noFill/>
                </a:ln>
                <a:solidFill>
                  <a:srgbClr val="D3222A"/>
                </a:solidFill>
                <a:effectLst/>
                <a:uLnTx/>
                <a:uFillTx/>
                <a:latin typeface="Impact" pitchFamily="34" charset="0"/>
                <a:ea typeface="+mn-ea"/>
                <a:cs typeface="Arial" pitchFamily="34" charset="0"/>
              </a:rPr>
              <a:t/>
            </a:r>
            <a:br>
              <a:rPr kumimoji="0" lang="en-US" sz="1800" b="0" i="0" u="none" strike="noStrike" kern="1200" cap="none" spc="0" normalizeH="0" baseline="0" noProof="0" dirty="0" smtClean="0">
                <a:ln>
                  <a:noFill/>
                </a:ln>
                <a:solidFill>
                  <a:srgbClr val="D3222A"/>
                </a:solidFill>
                <a:effectLst/>
                <a:uLnTx/>
                <a:uFillTx/>
                <a:latin typeface="Impact" pitchFamily="34" charset="0"/>
                <a:ea typeface="+mn-ea"/>
                <a:cs typeface="Arial" pitchFamily="34" charset="0"/>
              </a:rPr>
            </a:br>
            <a:r>
              <a:rPr kumimoji="0" lang="en-US" sz="1400" b="0" i="0" u="none" strike="noStrike" kern="1200" cap="none" spc="0" normalizeH="0" baseline="0" noProof="0" dirty="0" smtClean="0">
                <a:ln>
                  <a:noFill/>
                </a:ln>
                <a:solidFill>
                  <a:srgbClr val="D3222A"/>
                </a:solidFill>
                <a:effectLst/>
                <a:uLnTx/>
                <a:uFillTx/>
                <a:latin typeface="Arial Black" pitchFamily="34" charset="0"/>
                <a:ea typeface="+mn-ea"/>
                <a:cs typeface="Arial" pitchFamily="34" charset="0"/>
              </a:rPr>
              <a:t>Initial Hazardous Waste Worker </a:t>
            </a:r>
          </a:p>
          <a:p>
            <a:pPr marL="0" marR="0" lvl="0" indent="0" algn="ctr" defTabSz="873256" rtl="0" eaLnBrk="1" fontAlgn="auto" latinLnBrk="0" hangingPunct="1">
              <a:lnSpc>
                <a:spcPct val="100000"/>
              </a:lnSpc>
              <a:spcBef>
                <a:spcPct val="20000"/>
              </a:spcBef>
              <a:spcAft>
                <a:spcPts val="0"/>
              </a:spcAft>
              <a:buClrTx/>
              <a:buSzTx/>
              <a:buFont typeface="Arial" pitchFamily="34" charset="0"/>
              <a:buNone/>
              <a:tabLst/>
              <a:defRPr/>
            </a:pPr>
            <a:r>
              <a:rPr kumimoji="0" lang="en-US" sz="1400" b="0" i="0" u="none" strike="noStrike" kern="1200" cap="none" spc="0" normalizeH="0" baseline="0" noProof="0" dirty="0" smtClean="0">
                <a:ln>
                  <a:noFill/>
                </a:ln>
                <a:solidFill>
                  <a:srgbClr val="D3222A"/>
                </a:solidFill>
                <a:effectLst/>
                <a:uLnTx/>
                <a:uFillTx/>
                <a:latin typeface="Arial Black" pitchFamily="34" charset="0"/>
                <a:ea typeface="+mn-ea"/>
                <a:cs typeface="Arial" pitchFamily="34" charset="0"/>
              </a:rPr>
              <a:t>40 Hour Course </a:t>
            </a:r>
          </a:p>
        </p:txBody>
      </p:sp>
    </p:spTree>
    <p:extLst>
      <p:ext uri="{BB962C8B-B14F-4D97-AF65-F5344CB8AC3E}">
        <p14:creationId xmlns:p14="http://schemas.microsoft.com/office/powerpoint/2010/main" val="294043554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custDataLst>
              <p:tags r:id="rId1"/>
            </p:custDataLst>
          </p:nvPr>
        </p:nvSpPr>
        <p:spPr>
          <a:xfrm>
            <a:off x="2667000" y="2800350"/>
            <a:ext cx="3810000" cy="914400"/>
          </a:xfrm>
        </p:spPr>
        <p:txBody>
          <a:bodyPr>
            <a:normAutofit/>
          </a:bodyPr>
          <a:lstStyle>
            <a:lvl1pPr>
              <a:defRPr sz="2600">
                <a:solidFill>
                  <a:srgbClr val="003D7E"/>
                </a:solidFill>
                <a:latin typeface="Arial Black" pitchFamily="34" charset="0"/>
              </a:defRPr>
            </a:lvl1pPr>
          </a:lstStyle>
          <a:p>
            <a:r>
              <a:rPr lang="en-US" dirty="0" smtClean="0"/>
              <a:t>Click to edit Master title style</a:t>
            </a:r>
            <a:endParaRPr lang="en-US" dirty="0"/>
          </a:p>
        </p:txBody>
      </p:sp>
      <p:pic>
        <p:nvPicPr>
          <p:cNvPr id="8" name="Picture 7"/>
          <p:cNvPicPr>
            <a:picLocks noChangeAspect="1"/>
          </p:cNvPicPr>
          <p:nvPr/>
        </p:nvPicPr>
        <p:blipFill>
          <a:blip r:embed="rId6"/>
          <a:stretch>
            <a:fillRect/>
          </a:stretch>
        </p:blipFill>
        <p:spPr>
          <a:xfrm>
            <a:off x="2942605" y="114303"/>
            <a:ext cx="739221" cy="971549"/>
          </a:xfrm>
          <a:prstGeom prst="rect">
            <a:avLst/>
          </a:prstGeom>
        </p:spPr>
      </p:pic>
      <p:sp>
        <p:nvSpPr>
          <p:cNvPr id="9" name="TextBox 8"/>
          <p:cNvSpPr txBox="1"/>
          <p:nvPr>
            <p:custDataLst>
              <p:tags r:id="rId2"/>
            </p:custDataLst>
          </p:nvPr>
        </p:nvSpPr>
        <p:spPr>
          <a:xfrm>
            <a:off x="3810001" y="457200"/>
            <a:ext cx="2452622" cy="488288"/>
          </a:xfrm>
          <a:prstGeom prst="rect">
            <a:avLst/>
          </a:prstGeom>
          <a:noFill/>
        </p:spPr>
        <p:txBody>
          <a:bodyPr wrap="none" lIns="87326" tIns="43663" rIns="87326" bIns="43663" rtlCol="0">
            <a:spAutoFit/>
          </a:bodyPr>
          <a:lstStyle/>
          <a:p>
            <a:r>
              <a:rPr lang="en-US" sz="2600" dirty="0" smtClean="0">
                <a:solidFill>
                  <a:srgbClr val="003D7E"/>
                </a:solidFill>
                <a:latin typeface="Arial Black" pitchFamily="34" charset="0"/>
              </a:rPr>
              <a:t>TEAMSTERS</a:t>
            </a:r>
            <a:endParaRPr lang="en-US" sz="2600" dirty="0">
              <a:solidFill>
                <a:srgbClr val="003D7E"/>
              </a:solidFill>
              <a:latin typeface="Arial Black" pitchFamily="34" charset="0"/>
            </a:endParaRPr>
          </a:p>
        </p:txBody>
      </p:sp>
      <p:sp>
        <p:nvSpPr>
          <p:cNvPr id="10" name="Subtitle 2"/>
          <p:cNvSpPr txBox="1">
            <a:spLocks/>
          </p:cNvSpPr>
          <p:nvPr>
            <p:custDataLst>
              <p:tags r:id="rId3"/>
            </p:custDataLst>
          </p:nvPr>
        </p:nvSpPr>
        <p:spPr>
          <a:xfrm>
            <a:off x="2514600" y="1085849"/>
            <a:ext cx="4114800" cy="914400"/>
          </a:xfrm>
          <a:prstGeom prst="rect">
            <a:avLst/>
          </a:prstGeom>
        </p:spPr>
        <p:txBody>
          <a:bodyPr vert="horz" lIns="87326" tIns="43663" rIns="87326" bIns="43663" rtlCol="0">
            <a:noAutofit/>
          </a:bodyPr>
          <a:lstStyle>
            <a:lvl1pPr marL="0" indent="0" algn="ctr">
              <a:buNone/>
              <a:defRPr sz="1600" b="1" spc="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1500" b="1" dirty="0" smtClean="0">
                <a:solidFill>
                  <a:schemeClr val="bg1"/>
                </a:solidFill>
                <a:latin typeface="Arial" pitchFamily="34" charset="0"/>
                <a:cs typeface="Arial" pitchFamily="34" charset="0"/>
              </a:rPr>
              <a:t>IBT Safety and Health Department  </a:t>
            </a:r>
          </a:p>
          <a:p>
            <a:pPr algn="ctr"/>
            <a:r>
              <a:rPr lang="en-US" sz="1500" b="1" dirty="0" smtClean="0">
                <a:solidFill>
                  <a:schemeClr val="bg1"/>
                </a:solidFill>
                <a:latin typeface="Arial" pitchFamily="34" charset="0"/>
                <a:cs typeface="Arial" pitchFamily="34" charset="0"/>
              </a:rPr>
              <a:t>Worker Training Program</a:t>
            </a:r>
          </a:p>
          <a:p>
            <a:pPr marL="0" marR="0" lvl="0" indent="0" algn="ctr" defTabSz="873256" rtl="0" eaLnBrk="1" fontAlgn="auto" latinLnBrk="0" hangingPunct="1">
              <a:lnSpc>
                <a:spcPct val="100000"/>
              </a:lnSpc>
              <a:spcBef>
                <a:spcPct val="20000"/>
              </a:spcBef>
              <a:spcAft>
                <a:spcPts val="0"/>
              </a:spcAft>
              <a:buClrTx/>
              <a:buSzTx/>
              <a:buFont typeface="Arial" pitchFamily="34" charset="0"/>
              <a:buNone/>
              <a:tabLst/>
              <a:defRPr/>
            </a:pPr>
            <a:r>
              <a:rPr kumimoji="0" lang="en-US" sz="1800" b="0" i="0" u="none" strike="noStrike" kern="1200" cap="none" spc="0" normalizeH="0" baseline="0" noProof="0" dirty="0" smtClean="0">
                <a:ln>
                  <a:noFill/>
                </a:ln>
                <a:solidFill>
                  <a:srgbClr val="D3222A"/>
                </a:solidFill>
                <a:effectLst/>
                <a:uLnTx/>
                <a:uFillTx/>
                <a:latin typeface="Impact" pitchFamily="34" charset="0"/>
                <a:ea typeface="+mn-ea"/>
                <a:cs typeface="Arial" pitchFamily="34" charset="0"/>
              </a:rPr>
              <a:t/>
            </a:r>
            <a:br>
              <a:rPr kumimoji="0" lang="en-US" sz="1800" b="0" i="0" u="none" strike="noStrike" kern="1200" cap="none" spc="0" normalizeH="0" baseline="0" noProof="0" dirty="0" smtClean="0">
                <a:ln>
                  <a:noFill/>
                </a:ln>
                <a:solidFill>
                  <a:srgbClr val="D3222A"/>
                </a:solidFill>
                <a:effectLst/>
                <a:uLnTx/>
                <a:uFillTx/>
                <a:latin typeface="Impact" pitchFamily="34" charset="0"/>
                <a:ea typeface="+mn-ea"/>
                <a:cs typeface="Arial" pitchFamily="34" charset="0"/>
              </a:rPr>
            </a:br>
            <a:r>
              <a:rPr kumimoji="0" lang="en-US" sz="1400" b="0" i="0" u="none" strike="noStrike" kern="1200" cap="none" spc="0" normalizeH="0" baseline="0" noProof="0" dirty="0" smtClean="0">
                <a:ln>
                  <a:noFill/>
                </a:ln>
                <a:solidFill>
                  <a:srgbClr val="D3222A"/>
                </a:solidFill>
                <a:effectLst/>
                <a:uLnTx/>
                <a:uFillTx/>
                <a:latin typeface="Arial Black" pitchFamily="34" charset="0"/>
                <a:ea typeface="+mn-ea"/>
                <a:cs typeface="Arial" pitchFamily="34" charset="0"/>
              </a:rPr>
              <a:t>Initial Hazardous Waste Worker </a:t>
            </a:r>
          </a:p>
          <a:p>
            <a:pPr marL="0" marR="0" lvl="0" indent="0" algn="ctr" defTabSz="873256" rtl="0" eaLnBrk="1" fontAlgn="auto" latinLnBrk="0" hangingPunct="1">
              <a:lnSpc>
                <a:spcPct val="100000"/>
              </a:lnSpc>
              <a:spcBef>
                <a:spcPct val="20000"/>
              </a:spcBef>
              <a:spcAft>
                <a:spcPts val="0"/>
              </a:spcAft>
              <a:buClrTx/>
              <a:buSzTx/>
              <a:buFont typeface="Arial" pitchFamily="34" charset="0"/>
              <a:buNone/>
              <a:tabLst/>
              <a:defRPr/>
            </a:pPr>
            <a:r>
              <a:rPr kumimoji="0" lang="en-US" sz="1400" b="0" i="0" u="none" strike="noStrike" kern="1200" cap="none" spc="0" normalizeH="0" baseline="0" noProof="0" dirty="0" smtClean="0">
                <a:ln>
                  <a:noFill/>
                </a:ln>
                <a:solidFill>
                  <a:srgbClr val="D3222A"/>
                </a:solidFill>
                <a:effectLst/>
                <a:uLnTx/>
                <a:uFillTx/>
                <a:latin typeface="Arial Black" pitchFamily="34" charset="0"/>
                <a:ea typeface="+mn-ea"/>
                <a:cs typeface="Arial" pitchFamily="34" charset="0"/>
              </a:rPr>
              <a:t>40 Hour Course </a:t>
            </a:r>
          </a:p>
        </p:txBody>
      </p:sp>
    </p:spTree>
    <p:extLst>
      <p:ext uri="{BB962C8B-B14F-4D97-AF65-F5344CB8AC3E}">
        <p14:creationId xmlns:p14="http://schemas.microsoft.com/office/powerpoint/2010/main" val="128957627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custDataLst>
              <p:tags r:id="rId1"/>
            </p:custDataLst>
          </p:nvPr>
        </p:nvSpPr>
        <p:spPr>
          <a:xfrm>
            <a:off x="2667000" y="2800350"/>
            <a:ext cx="3810000" cy="914400"/>
          </a:xfrm>
        </p:spPr>
        <p:txBody>
          <a:bodyPr>
            <a:normAutofit/>
          </a:bodyPr>
          <a:lstStyle>
            <a:lvl1pPr>
              <a:defRPr sz="2600">
                <a:solidFill>
                  <a:srgbClr val="003D7E"/>
                </a:solidFill>
                <a:latin typeface="Arial Black" pitchFamily="34" charset="0"/>
              </a:defRPr>
            </a:lvl1pPr>
          </a:lstStyle>
          <a:p>
            <a:r>
              <a:rPr lang="en-US" dirty="0" smtClean="0"/>
              <a:t>Click to edit Master title style</a:t>
            </a:r>
            <a:endParaRPr lang="en-US" dirty="0"/>
          </a:p>
        </p:txBody>
      </p:sp>
      <p:pic>
        <p:nvPicPr>
          <p:cNvPr id="8" name="Picture 7"/>
          <p:cNvPicPr>
            <a:picLocks noChangeAspect="1"/>
          </p:cNvPicPr>
          <p:nvPr/>
        </p:nvPicPr>
        <p:blipFill>
          <a:blip r:embed="rId6"/>
          <a:stretch>
            <a:fillRect/>
          </a:stretch>
        </p:blipFill>
        <p:spPr>
          <a:xfrm>
            <a:off x="2942605" y="114303"/>
            <a:ext cx="739221" cy="971549"/>
          </a:xfrm>
          <a:prstGeom prst="rect">
            <a:avLst/>
          </a:prstGeom>
        </p:spPr>
      </p:pic>
      <p:sp>
        <p:nvSpPr>
          <p:cNvPr id="9" name="TextBox 8"/>
          <p:cNvSpPr txBox="1"/>
          <p:nvPr>
            <p:custDataLst>
              <p:tags r:id="rId2"/>
            </p:custDataLst>
          </p:nvPr>
        </p:nvSpPr>
        <p:spPr>
          <a:xfrm>
            <a:off x="3810001" y="457200"/>
            <a:ext cx="2452622" cy="488288"/>
          </a:xfrm>
          <a:prstGeom prst="rect">
            <a:avLst/>
          </a:prstGeom>
          <a:noFill/>
        </p:spPr>
        <p:txBody>
          <a:bodyPr wrap="none" lIns="87326" tIns="43663" rIns="87326" bIns="43663" rtlCol="0">
            <a:spAutoFit/>
          </a:bodyPr>
          <a:lstStyle/>
          <a:p>
            <a:r>
              <a:rPr lang="en-US" sz="2600" dirty="0" smtClean="0">
                <a:solidFill>
                  <a:srgbClr val="003D7E"/>
                </a:solidFill>
                <a:latin typeface="Arial Black" pitchFamily="34" charset="0"/>
              </a:rPr>
              <a:t>TEAMSTERS</a:t>
            </a:r>
            <a:endParaRPr lang="en-US" sz="2600" dirty="0">
              <a:solidFill>
                <a:srgbClr val="003D7E"/>
              </a:solidFill>
              <a:latin typeface="Arial Black" pitchFamily="34" charset="0"/>
            </a:endParaRPr>
          </a:p>
        </p:txBody>
      </p:sp>
      <p:sp>
        <p:nvSpPr>
          <p:cNvPr id="10" name="Subtitle 2"/>
          <p:cNvSpPr txBox="1">
            <a:spLocks/>
          </p:cNvSpPr>
          <p:nvPr>
            <p:custDataLst>
              <p:tags r:id="rId3"/>
            </p:custDataLst>
          </p:nvPr>
        </p:nvSpPr>
        <p:spPr>
          <a:xfrm>
            <a:off x="2514600" y="1085849"/>
            <a:ext cx="4114800" cy="914400"/>
          </a:xfrm>
          <a:prstGeom prst="rect">
            <a:avLst/>
          </a:prstGeom>
        </p:spPr>
        <p:txBody>
          <a:bodyPr vert="horz" lIns="87326" tIns="43663" rIns="87326" bIns="43663" rtlCol="0">
            <a:noAutofit/>
          </a:bodyPr>
          <a:lstStyle>
            <a:lvl1pPr marL="0" indent="0" algn="ctr">
              <a:buNone/>
              <a:defRPr sz="1600" b="1" spc="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1500" b="1" dirty="0" smtClean="0">
                <a:solidFill>
                  <a:schemeClr val="bg1"/>
                </a:solidFill>
                <a:latin typeface="Arial" pitchFamily="34" charset="0"/>
                <a:cs typeface="Arial" pitchFamily="34" charset="0"/>
              </a:rPr>
              <a:t>IBT Safety and Health Department  </a:t>
            </a:r>
          </a:p>
          <a:p>
            <a:pPr algn="ctr"/>
            <a:r>
              <a:rPr lang="en-US" sz="1500" b="1" dirty="0" smtClean="0">
                <a:solidFill>
                  <a:schemeClr val="bg1"/>
                </a:solidFill>
                <a:latin typeface="Arial" pitchFamily="34" charset="0"/>
                <a:cs typeface="Arial" pitchFamily="34" charset="0"/>
              </a:rPr>
              <a:t>Worker Training Program</a:t>
            </a:r>
          </a:p>
          <a:p>
            <a:pPr marL="0" marR="0" lvl="0" indent="0" algn="ctr" defTabSz="873256" rtl="0" eaLnBrk="1" fontAlgn="auto" latinLnBrk="0" hangingPunct="1">
              <a:lnSpc>
                <a:spcPct val="100000"/>
              </a:lnSpc>
              <a:spcBef>
                <a:spcPct val="20000"/>
              </a:spcBef>
              <a:spcAft>
                <a:spcPts val="0"/>
              </a:spcAft>
              <a:buClrTx/>
              <a:buSzTx/>
              <a:buFont typeface="Arial" pitchFamily="34" charset="0"/>
              <a:buNone/>
              <a:tabLst/>
              <a:defRPr/>
            </a:pPr>
            <a:r>
              <a:rPr kumimoji="0" lang="en-US" sz="1800" b="0" i="0" u="none" strike="noStrike" kern="1200" cap="none" spc="0" normalizeH="0" baseline="0" noProof="0" dirty="0" smtClean="0">
                <a:ln>
                  <a:noFill/>
                </a:ln>
                <a:solidFill>
                  <a:srgbClr val="D3222A"/>
                </a:solidFill>
                <a:effectLst/>
                <a:uLnTx/>
                <a:uFillTx/>
                <a:latin typeface="Impact" pitchFamily="34" charset="0"/>
                <a:ea typeface="+mn-ea"/>
                <a:cs typeface="Arial" pitchFamily="34" charset="0"/>
              </a:rPr>
              <a:t/>
            </a:r>
            <a:br>
              <a:rPr kumimoji="0" lang="en-US" sz="1800" b="0" i="0" u="none" strike="noStrike" kern="1200" cap="none" spc="0" normalizeH="0" baseline="0" noProof="0" dirty="0" smtClean="0">
                <a:ln>
                  <a:noFill/>
                </a:ln>
                <a:solidFill>
                  <a:srgbClr val="D3222A"/>
                </a:solidFill>
                <a:effectLst/>
                <a:uLnTx/>
                <a:uFillTx/>
                <a:latin typeface="Impact" pitchFamily="34" charset="0"/>
                <a:ea typeface="+mn-ea"/>
                <a:cs typeface="Arial" pitchFamily="34" charset="0"/>
              </a:rPr>
            </a:br>
            <a:r>
              <a:rPr kumimoji="0" lang="en-US" sz="1400" b="0" i="0" u="none" strike="noStrike" kern="1200" cap="none" spc="0" normalizeH="0" baseline="0" noProof="0" dirty="0" smtClean="0">
                <a:ln>
                  <a:noFill/>
                </a:ln>
                <a:solidFill>
                  <a:srgbClr val="D3222A"/>
                </a:solidFill>
                <a:effectLst/>
                <a:uLnTx/>
                <a:uFillTx/>
                <a:latin typeface="Arial Black" pitchFamily="34" charset="0"/>
                <a:ea typeface="+mn-ea"/>
                <a:cs typeface="Arial" pitchFamily="34" charset="0"/>
              </a:rPr>
              <a:t>Initial Hazardous Waste Worker </a:t>
            </a:r>
          </a:p>
          <a:p>
            <a:pPr marL="0" marR="0" lvl="0" indent="0" algn="ctr" defTabSz="873256" rtl="0" eaLnBrk="1" fontAlgn="auto" latinLnBrk="0" hangingPunct="1">
              <a:lnSpc>
                <a:spcPct val="100000"/>
              </a:lnSpc>
              <a:spcBef>
                <a:spcPct val="20000"/>
              </a:spcBef>
              <a:spcAft>
                <a:spcPts val="0"/>
              </a:spcAft>
              <a:buClrTx/>
              <a:buSzTx/>
              <a:buFont typeface="Arial" pitchFamily="34" charset="0"/>
              <a:buNone/>
              <a:tabLst/>
              <a:defRPr/>
            </a:pPr>
            <a:r>
              <a:rPr kumimoji="0" lang="en-US" sz="1400" b="0" i="0" u="none" strike="noStrike" kern="1200" cap="none" spc="0" normalizeH="0" baseline="0" noProof="0" dirty="0" smtClean="0">
                <a:ln>
                  <a:noFill/>
                </a:ln>
                <a:solidFill>
                  <a:srgbClr val="D3222A"/>
                </a:solidFill>
                <a:effectLst/>
                <a:uLnTx/>
                <a:uFillTx/>
                <a:latin typeface="Arial Black" pitchFamily="34" charset="0"/>
                <a:ea typeface="+mn-ea"/>
                <a:cs typeface="Arial" pitchFamily="34" charset="0"/>
              </a:rPr>
              <a:t>40 Hour Course </a:t>
            </a:r>
          </a:p>
        </p:txBody>
      </p:sp>
    </p:spTree>
    <p:extLst>
      <p:ext uri="{BB962C8B-B14F-4D97-AF65-F5344CB8AC3E}">
        <p14:creationId xmlns:p14="http://schemas.microsoft.com/office/powerpoint/2010/main" val="296246723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 Id="rId30"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28"/>
            </p:custDataLst>
          </p:nvPr>
        </p:nvSpPr>
        <p:spPr>
          <a:xfrm>
            <a:off x="457200" y="205978"/>
            <a:ext cx="8229600" cy="857250"/>
          </a:xfrm>
          <a:prstGeom prst="rect">
            <a:avLst/>
          </a:prstGeom>
        </p:spPr>
        <p:txBody>
          <a:bodyPr vert="horz" lIns="87326" tIns="43663" rIns="87326" bIns="43663" rtlCol="0" anchor="ctr">
            <a:normAutofit/>
          </a:bodyPr>
          <a:lstStyle/>
          <a:p>
            <a:r>
              <a:rPr lang="en-US" smtClean="0"/>
              <a:t>Click to edit Master title style</a:t>
            </a:r>
            <a:endParaRPr lang="en-US"/>
          </a:p>
        </p:txBody>
      </p:sp>
      <p:sp>
        <p:nvSpPr>
          <p:cNvPr id="3" name="Text Placeholder 2"/>
          <p:cNvSpPr>
            <a:spLocks noGrp="1"/>
          </p:cNvSpPr>
          <p:nvPr>
            <p:ph type="body" idx="1"/>
            <p:custDataLst>
              <p:tags r:id="rId29"/>
            </p:custDataLst>
          </p:nvPr>
        </p:nvSpPr>
        <p:spPr>
          <a:xfrm>
            <a:off x="457200" y="1200154"/>
            <a:ext cx="8229600" cy="3394472"/>
          </a:xfrm>
          <a:prstGeom prst="rect">
            <a:avLst/>
          </a:prstGeom>
        </p:spPr>
        <p:txBody>
          <a:bodyPr vert="horz" lIns="87326" tIns="43663" rIns="87326" bIns="4366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custDataLst>
              <p:tags r:id="rId30"/>
            </p:custDataLst>
          </p:nvPr>
        </p:nvSpPr>
        <p:spPr>
          <a:xfrm>
            <a:off x="457200" y="4767264"/>
            <a:ext cx="2133600" cy="273844"/>
          </a:xfrm>
          <a:prstGeom prst="rect">
            <a:avLst/>
          </a:prstGeom>
        </p:spPr>
        <p:txBody>
          <a:bodyPr vert="horz" lIns="87326" tIns="43663" rIns="87326" bIns="43663" rtlCol="0" anchor="ctr"/>
          <a:lstStyle>
            <a:lvl1pPr algn="l">
              <a:defRPr sz="1100">
                <a:solidFill>
                  <a:schemeClr val="tx1">
                    <a:tint val="75000"/>
                  </a:schemeClr>
                </a:solidFill>
              </a:defRPr>
            </a:lvl1pPr>
          </a:lstStyle>
          <a:p>
            <a:fld id="{25CDBD28-41C8-44BD-B86D-7B0CEF3B6200}" type="datetimeFigureOut">
              <a:rPr lang="en-US" smtClean="0"/>
              <a:pPr/>
              <a:t>2/19/2020</a:t>
            </a:fld>
            <a:endParaRPr lang="en-US"/>
          </a:p>
        </p:txBody>
      </p:sp>
      <p:sp>
        <p:nvSpPr>
          <p:cNvPr id="5" name="Footer Placeholder 4"/>
          <p:cNvSpPr>
            <a:spLocks noGrp="1"/>
          </p:cNvSpPr>
          <p:nvPr>
            <p:ph type="ftr" sz="quarter" idx="3"/>
            <p:custDataLst>
              <p:tags r:id="rId31"/>
            </p:custDataLst>
          </p:nvPr>
        </p:nvSpPr>
        <p:spPr>
          <a:xfrm>
            <a:off x="3124200" y="4767264"/>
            <a:ext cx="2895600" cy="273844"/>
          </a:xfrm>
          <a:prstGeom prst="rect">
            <a:avLst/>
          </a:prstGeom>
        </p:spPr>
        <p:txBody>
          <a:bodyPr vert="horz" lIns="87326" tIns="43663" rIns="87326" bIns="43663" rtlCol="0" anchor="ctr"/>
          <a:lstStyle>
            <a:lvl1pPr algn="ctr">
              <a:defRPr sz="1100">
                <a:solidFill>
                  <a:schemeClr val="tx1">
                    <a:tint val="75000"/>
                  </a:schemeClr>
                </a:solidFill>
              </a:defRPr>
            </a:lvl1pPr>
          </a:lstStyle>
          <a:p>
            <a:endParaRPr lang="en-US"/>
          </a:p>
        </p:txBody>
      </p:sp>
      <p:sp>
        <p:nvSpPr>
          <p:cNvPr id="6" name="Slide Number Placeholder 5"/>
          <p:cNvSpPr>
            <a:spLocks noGrp="1"/>
          </p:cNvSpPr>
          <p:nvPr>
            <p:ph type="sldNum" sz="quarter" idx="4"/>
            <p:custDataLst>
              <p:tags r:id="rId32"/>
            </p:custDataLst>
          </p:nvPr>
        </p:nvSpPr>
        <p:spPr>
          <a:xfrm>
            <a:off x="6553200" y="4767264"/>
            <a:ext cx="2133600" cy="273844"/>
          </a:xfrm>
          <a:prstGeom prst="rect">
            <a:avLst/>
          </a:prstGeom>
        </p:spPr>
        <p:txBody>
          <a:bodyPr vert="horz" lIns="87326" tIns="43663" rIns="87326" bIns="43663" rtlCol="0" anchor="ctr"/>
          <a:lstStyle>
            <a:lvl1pPr algn="r">
              <a:defRPr sz="1100">
                <a:solidFill>
                  <a:schemeClr val="tx1">
                    <a:tint val="75000"/>
                  </a:schemeClr>
                </a:solidFill>
              </a:defRPr>
            </a:lvl1pPr>
          </a:lstStyle>
          <a:p>
            <a:fld id="{44B2B1F8-1E65-4463-B601-5455C36BA0A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73" r:id="rId2"/>
    <p:sldLayoutId id="2147483649" r:id="rId3"/>
    <p:sldLayoutId id="2147483666" r:id="rId4"/>
    <p:sldLayoutId id="2147483667" r:id="rId5"/>
    <p:sldLayoutId id="2147483671" r:id="rId6"/>
    <p:sldLayoutId id="2147483672" r:id="rId7"/>
    <p:sldLayoutId id="2147483675" r:id="rId8"/>
    <p:sldLayoutId id="2147483676" r:id="rId9"/>
    <p:sldLayoutId id="2147483677" r:id="rId10"/>
    <p:sldLayoutId id="2147483660" r:id="rId11"/>
    <p:sldLayoutId id="2147483654" r:id="rId12"/>
    <p:sldLayoutId id="2147483662" r:id="rId13"/>
    <p:sldLayoutId id="2147483663" r:id="rId14"/>
    <p:sldLayoutId id="2147483664" r:id="rId15"/>
    <p:sldLayoutId id="2147483665" r:id="rId16"/>
    <p:sldLayoutId id="2147483670" r:id="rId17"/>
    <p:sldLayoutId id="2147483674" r:id="rId18"/>
    <p:sldLayoutId id="2147483668" r:id="rId19"/>
    <p:sldLayoutId id="2147483669" r:id="rId20"/>
    <p:sldLayoutId id="2147483651" r:id="rId21"/>
    <p:sldLayoutId id="2147483652" r:id="rId22"/>
    <p:sldLayoutId id="2147483653" r:id="rId23"/>
    <p:sldLayoutId id="2147483655" r:id="rId24"/>
    <p:sldLayoutId id="2147483656" r:id="rId25"/>
    <p:sldLayoutId id="2147483657" r:id="rId26"/>
  </p:sldLayoutIdLst>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txStyles>
    <p:titleStyle>
      <a:lvl1pPr algn="ctr" defTabSz="873256" rtl="0" eaLnBrk="1" latinLnBrk="0" hangingPunct="1">
        <a:spcBef>
          <a:spcPct val="0"/>
        </a:spcBef>
        <a:buNone/>
        <a:defRPr sz="4200" kern="1200">
          <a:solidFill>
            <a:schemeClr val="tx1"/>
          </a:solidFill>
          <a:latin typeface="+mj-lt"/>
          <a:ea typeface="+mj-ea"/>
          <a:cs typeface="+mj-cs"/>
        </a:defRPr>
      </a:lvl1pPr>
    </p:titleStyle>
    <p:bodyStyle>
      <a:lvl1pPr marL="327471" indent="-327471" algn="l" defTabSz="873256"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709521" indent="-272893" algn="l" defTabSz="873256"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091570" indent="-218314" algn="l" defTabSz="873256" rtl="0" eaLnBrk="1" latinLnBrk="0" hangingPunct="1">
        <a:spcBef>
          <a:spcPct val="20000"/>
        </a:spcBef>
        <a:buFont typeface="Arial" pitchFamily="34" charset="0"/>
        <a:buChar char="•"/>
        <a:defRPr sz="2300" kern="1200">
          <a:solidFill>
            <a:schemeClr val="tx1"/>
          </a:solidFill>
          <a:latin typeface="+mn-lt"/>
          <a:ea typeface="+mn-ea"/>
          <a:cs typeface="+mn-cs"/>
        </a:defRPr>
      </a:lvl3pPr>
      <a:lvl4pPr marL="1528198" indent="-218314" algn="l" defTabSz="873256" rtl="0" eaLnBrk="1" latinLnBrk="0" hangingPunct="1">
        <a:spcBef>
          <a:spcPct val="20000"/>
        </a:spcBef>
        <a:buFont typeface="Arial" pitchFamily="34" charset="0"/>
        <a:buChar char="–"/>
        <a:defRPr sz="1900" kern="1200">
          <a:solidFill>
            <a:schemeClr val="tx1"/>
          </a:solidFill>
          <a:latin typeface="+mn-lt"/>
          <a:ea typeface="+mn-ea"/>
          <a:cs typeface="+mn-cs"/>
        </a:defRPr>
      </a:lvl4pPr>
      <a:lvl5pPr marL="1964826" indent="-218314" algn="l" defTabSz="873256" rtl="0" eaLnBrk="1" latinLnBrk="0" hangingPunct="1">
        <a:spcBef>
          <a:spcPct val="20000"/>
        </a:spcBef>
        <a:buFont typeface="Arial" pitchFamily="34" charset="0"/>
        <a:buChar char="»"/>
        <a:defRPr sz="1900" kern="1200">
          <a:solidFill>
            <a:schemeClr val="tx1"/>
          </a:solidFill>
          <a:latin typeface="+mn-lt"/>
          <a:ea typeface="+mn-ea"/>
          <a:cs typeface="+mn-cs"/>
        </a:defRPr>
      </a:lvl5pPr>
      <a:lvl6pPr marL="2401454" indent="-218314" algn="l" defTabSz="873256"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838082" indent="-218314" algn="l" defTabSz="873256"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274710" indent="-218314" algn="l" defTabSz="873256"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711338" indent="-218314" algn="l" defTabSz="873256"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873256" rtl="0" eaLnBrk="1" latinLnBrk="0" hangingPunct="1">
        <a:defRPr sz="1800" kern="1200">
          <a:solidFill>
            <a:schemeClr val="tx1"/>
          </a:solidFill>
          <a:latin typeface="+mn-lt"/>
          <a:ea typeface="+mn-ea"/>
          <a:cs typeface="+mn-cs"/>
        </a:defRPr>
      </a:lvl1pPr>
      <a:lvl2pPr marL="436628" algn="l" defTabSz="873256" rtl="0" eaLnBrk="1" latinLnBrk="0" hangingPunct="1">
        <a:defRPr sz="1800" kern="1200">
          <a:solidFill>
            <a:schemeClr val="tx1"/>
          </a:solidFill>
          <a:latin typeface="+mn-lt"/>
          <a:ea typeface="+mn-ea"/>
          <a:cs typeface="+mn-cs"/>
        </a:defRPr>
      </a:lvl2pPr>
      <a:lvl3pPr marL="873256" algn="l" defTabSz="873256" rtl="0" eaLnBrk="1" latinLnBrk="0" hangingPunct="1">
        <a:defRPr sz="1800" kern="1200">
          <a:solidFill>
            <a:schemeClr val="tx1"/>
          </a:solidFill>
          <a:latin typeface="+mn-lt"/>
          <a:ea typeface="+mn-ea"/>
          <a:cs typeface="+mn-cs"/>
        </a:defRPr>
      </a:lvl3pPr>
      <a:lvl4pPr marL="1309884" algn="l" defTabSz="873256" rtl="0" eaLnBrk="1" latinLnBrk="0" hangingPunct="1">
        <a:defRPr sz="1800" kern="1200">
          <a:solidFill>
            <a:schemeClr val="tx1"/>
          </a:solidFill>
          <a:latin typeface="+mn-lt"/>
          <a:ea typeface="+mn-ea"/>
          <a:cs typeface="+mn-cs"/>
        </a:defRPr>
      </a:lvl4pPr>
      <a:lvl5pPr marL="1746512" algn="l" defTabSz="873256" rtl="0" eaLnBrk="1" latinLnBrk="0" hangingPunct="1">
        <a:defRPr sz="1800" kern="1200">
          <a:solidFill>
            <a:schemeClr val="tx1"/>
          </a:solidFill>
          <a:latin typeface="+mn-lt"/>
          <a:ea typeface="+mn-ea"/>
          <a:cs typeface="+mn-cs"/>
        </a:defRPr>
      </a:lvl5pPr>
      <a:lvl6pPr marL="2183140" algn="l" defTabSz="873256" rtl="0" eaLnBrk="1" latinLnBrk="0" hangingPunct="1">
        <a:defRPr sz="1800" kern="1200">
          <a:solidFill>
            <a:schemeClr val="tx1"/>
          </a:solidFill>
          <a:latin typeface="+mn-lt"/>
          <a:ea typeface="+mn-ea"/>
          <a:cs typeface="+mn-cs"/>
        </a:defRPr>
      </a:lvl6pPr>
      <a:lvl7pPr marL="2619768" algn="l" defTabSz="873256" rtl="0" eaLnBrk="1" latinLnBrk="0" hangingPunct="1">
        <a:defRPr sz="1800" kern="1200">
          <a:solidFill>
            <a:schemeClr val="tx1"/>
          </a:solidFill>
          <a:latin typeface="+mn-lt"/>
          <a:ea typeface="+mn-ea"/>
          <a:cs typeface="+mn-cs"/>
        </a:defRPr>
      </a:lvl7pPr>
      <a:lvl8pPr marL="3056396" algn="l" defTabSz="873256" rtl="0" eaLnBrk="1" latinLnBrk="0" hangingPunct="1">
        <a:defRPr sz="1800" kern="1200">
          <a:solidFill>
            <a:schemeClr val="tx1"/>
          </a:solidFill>
          <a:latin typeface="+mn-lt"/>
          <a:ea typeface="+mn-ea"/>
          <a:cs typeface="+mn-cs"/>
        </a:defRPr>
      </a:lvl8pPr>
      <a:lvl9pPr marL="3493024" algn="l" defTabSz="8732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40.xml"/></Relationships>
</file>

<file path=ppt/slides/_rels/slide10.xml.rels><?xml version="1.0" encoding="UTF-8" standalone="yes"?>
<Relationships xmlns="http://schemas.openxmlformats.org/package/2006/relationships"><Relationship Id="rId3" Type="http://schemas.openxmlformats.org/officeDocument/2006/relationships/tags" Target="../tags/tag179.xml"/><Relationship Id="rId7" Type="http://schemas.openxmlformats.org/officeDocument/2006/relationships/image" Target="../media/image58.jpeg"/><Relationship Id="rId2" Type="http://schemas.openxmlformats.org/officeDocument/2006/relationships/tags" Target="../tags/tag178.xml"/><Relationship Id="rId1" Type="http://schemas.openxmlformats.org/officeDocument/2006/relationships/tags" Target="../tags/tag177.xml"/><Relationship Id="rId6" Type="http://schemas.openxmlformats.org/officeDocument/2006/relationships/slideLayout" Target="../slideLayouts/slideLayout1.xml"/><Relationship Id="rId5" Type="http://schemas.openxmlformats.org/officeDocument/2006/relationships/tags" Target="../tags/tag181.xml"/><Relationship Id="rId4" Type="http://schemas.openxmlformats.org/officeDocument/2006/relationships/tags" Target="../tags/tag180.xml"/></Relationships>
</file>

<file path=ppt/slides/_rels/slide11.xml.rels><?xml version="1.0" encoding="UTF-8" standalone="yes"?>
<Relationships xmlns="http://schemas.openxmlformats.org/package/2006/relationships"><Relationship Id="rId3" Type="http://schemas.openxmlformats.org/officeDocument/2006/relationships/tags" Target="../tags/tag184.xml"/><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slideLayout" Target="../slideLayouts/slideLayout1.xml"/><Relationship Id="rId5" Type="http://schemas.openxmlformats.org/officeDocument/2006/relationships/tags" Target="../tags/tag186.xml"/><Relationship Id="rId4" Type="http://schemas.openxmlformats.org/officeDocument/2006/relationships/tags" Target="../tags/tag185.xml"/></Relationships>
</file>

<file path=ppt/slides/_rels/slide12.xml.rels><?xml version="1.0" encoding="UTF-8" standalone="yes"?>
<Relationships xmlns="http://schemas.openxmlformats.org/package/2006/relationships"><Relationship Id="rId3" Type="http://schemas.openxmlformats.org/officeDocument/2006/relationships/tags" Target="../tags/tag189.xml"/><Relationship Id="rId2" Type="http://schemas.openxmlformats.org/officeDocument/2006/relationships/tags" Target="../tags/tag188.xml"/><Relationship Id="rId1" Type="http://schemas.openxmlformats.org/officeDocument/2006/relationships/tags" Target="../tags/tag187.xml"/><Relationship Id="rId6" Type="http://schemas.openxmlformats.org/officeDocument/2006/relationships/slideLayout" Target="../slideLayouts/slideLayout1.xml"/><Relationship Id="rId5" Type="http://schemas.openxmlformats.org/officeDocument/2006/relationships/tags" Target="../tags/tag191.xml"/><Relationship Id="rId4" Type="http://schemas.openxmlformats.org/officeDocument/2006/relationships/tags" Target="../tags/tag190.xml"/></Relationships>
</file>

<file path=ppt/slides/_rels/slide13.xml.rels><?xml version="1.0" encoding="UTF-8" standalone="yes"?>
<Relationships xmlns="http://schemas.openxmlformats.org/package/2006/relationships"><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slideLayout" Target="../slideLayouts/slideLayout1.xml"/><Relationship Id="rId5" Type="http://schemas.openxmlformats.org/officeDocument/2006/relationships/tags" Target="../tags/tag196.xml"/><Relationship Id="rId4" Type="http://schemas.openxmlformats.org/officeDocument/2006/relationships/tags" Target="../tags/tag195.xml"/></Relationships>
</file>

<file path=ppt/slides/_rels/slide14.xml.rels><?xml version="1.0" encoding="UTF-8" standalone="yes"?>
<Relationships xmlns="http://schemas.openxmlformats.org/package/2006/relationships"><Relationship Id="rId3" Type="http://schemas.openxmlformats.org/officeDocument/2006/relationships/tags" Target="../tags/tag199.xml"/><Relationship Id="rId2" Type="http://schemas.openxmlformats.org/officeDocument/2006/relationships/tags" Target="../tags/tag198.xml"/><Relationship Id="rId1" Type="http://schemas.openxmlformats.org/officeDocument/2006/relationships/tags" Target="../tags/tag197.xml"/><Relationship Id="rId6" Type="http://schemas.openxmlformats.org/officeDocument/2006/relationships/slideLayout" Target="../slideLayouts/slideLayout1.xml"/><Relationship Id="rId5" Type="http://schemas.openxmlformats.org/officeDocument/2006/relationships/tags" Target="../tags/tag201.xml"/><Relationship Id="rId4" Type="http://schemas.openxmlformats.org/officeDocument/2006/relationships/tags" Target="../tags/tag200.xml"/></Relationships>
</file>

<file path=ppt/slides/_rels/slide15.xml.rels><?xml version="1.0" encoding="UTF-8" standalone="yes"?>
<Relationships xmlns="http://schemas.openxmlformats.org/package/2006/relationships"><Relationship Id="rId3" Type="http://schemas.openxmlformats.org/officeDocument/2006/relationships/tags" Target="../tags/tag204.xml"/><Relationship Id="rId2" Type="http://schemas.openxmlformats.org/officeDocument/2006/relationships/tags" Target="../tags/tag203.xml"/><Relationship Id="rId1" Type="http://schemas.openxmlformats.org/officeDocument/2006/relationships/tags" Target="../tags/tag202.xml"/><Relationship Id="rId6" Type="http://schemas.openxmlformats.org/officeDocument/2006/relationships/slideLayout" Target="../slideLayouts/slideLayout1.xml"/><Relationship Id="rId5" Type="http://schemas.openxmlformats.org/officeDocument/2006/relationships/tags" Target="../tags/tag206.xml"/><Relationship Id="rId4" Type="http://schemas.openxmlformats.org/officeDocument/2006/relationships/tags" Target="../tags/tag205.xml"/></Relationships>
</file>

<file path=ppt/slides/_rels/slide16.xml.rels><?xml version="1.0" encoding="UTF-8" standalone="yes"?>
<Relationships xmlns="http://schemas.openxmlformats.org/package/2006/relationships"><Relationship Id="rId3" Type="http://schemas.openxmlformats.org/officeDocument/2006/relationships/tags" Target="../tags/tag209.xml"/><Relationship Id="rId7" Type="http://schemas.openxmlformats.org/officeDocument/2006/relationships/image" Target="../media/image59.jpeg"/><Relationship Id="rId2" Type="http://schemas.openxmlformats.org/officeDocument/2006/relationships/tags" Target="../tags/tag208.xml"/><Relationship Id="rId1" Type="http://schemas.openxmlformats.org/officeDocument/2006/relationships/tags" Target="../tags/tag207.xml"/><Relationship Id="rId6" Type="http://schemas.openxmlformats.org/officeDocument/2006/relationships/slideLayout" Target="../slideLayouts/slideLayout1.xml"/><Relationship Id="rId5" Type="http://schemas.openxmlformats.org/officeDocument/2006/relationships/tags" Target="../tags/tag211.xml"/><Relationship Id="rId4" Type="http://schemas.openxmlformats.org/officeDocument/2006/relationships/tags" Target="../tags/tag210.xml"/></Relationships>
</file>

<file path=ppt/slides/_rels/slide17.xml.rels><?xml version="1.0" encoding="UTF-8" standalone="yes"?>
<Relationships xmlns="http://schemas.openxmlformats.org/package/2006/relationships"><Relationship Id="rId3" Type="http://schemas.openxmlformats.org/officeDocument/2006/relationships/tags" Target="../tags/tag214.xml"/><Relationship Id="rId7" Type="http://schemas.openxmlformats.org/officeDocument/2006/relationships/image" Target="../media/image60.jpeg"/><Relationship Id="rId2" Type="http://schemas.openxmlformats.org/officeDocument/2006/relationships/tags" Target="../tags/tag213.xml"/><Relationship Id="rId1" Type="http://schemas.openxmlformats.org/officeDocument/2006/relationships/tags" Target="../tags/tag212.xml"/><Relationship Id="rId6" Type="http://schemas.openxmlformats.org/officeDocument/2006/relationships/slideLayout" Target="../slideLayouts/slideLayout1.xml"/><Relationship Id="rId5" Type="http://schemas.openxmlformats.org/officeDocument/2006/relationships/tags" Target="../tags/tag216.xml"/><Relationship Id="rId4" Type="http://schemas.openxmlformats.org/officeDocument/2006/relationships/tags" Target="../tags/tag215.xml"/></Relationships>
</file>

<file path=ppt/slides/_rels/slide18.xml.rels><?xml version="1.0" encoding="UTF-8" standalone="yes"?>
<Relationships xmlns="http://schemas.openxmlformats.org/package/2006/relationships"><Relationship Id="rId3" Type="http://schemas.openxmlformats.org/officeDocument/2006/relationships/tags" Target="../tags/tag219.xml"/><Relationship Id="rId2" Type="http://schemas.openxmlformats.org/officeDocument/2006/relationships/tags" Target="../tags/tag218.xml"/><Relationship Id="rId1" Type="http://schemas.openxmlformats.org/officeDocument/2006/relationships/tags" Target="../tags/tag217.xml"/><Relationship Id="rId6" Type="http://schemas.openxmlformats.org/officeDocument/2006/relationships/slideLayout" Target="../slideLayouts/slideLayout1.xml"/><Relationship Id="rId5" Type="http://schemas.openxmlformats.org/officeDocument/2006/relationships/tags" Target="../tags/tag221.xml"/><Relationship Id="rId4" Type="http://schemas.openxmlformats.org/officeDocument/2006/relationships/tags" Target="../tags/tag220.xml"/></Relationships>
</file>

<file path=ppt/slides/_rels/slide19.xml.rels><?xml version="1.0" encoding="UTF-8" standalone="yes"?>
<Relationships xmlns="http://schemas.openxmlformats.org/package/2006/relationships"><Relationship Id="rId3" Type="http://schemas.openxmlformats.org/officeDocument/2006/relationships/tags" Target="../tags/tag224.xml"/><Relationship Id="rId7" Type="http://schemas.openxmlformats.org/officeDocument/2006/relationships/image" Target="../media/image61.gif"/><Relationship Id="rId2" Type="http://schemas.openxmlformats.org/officeDocument/2006/relationships/tags" Target="../tags/tag223.xml"/><Relationship Id="rId1" Type="http://schemas.openxmlformats.org/officeDocument/2006/relationships/tags" Target="../tags/tag222.xml"/><Relationship Id="rId6" Type="http://schemas.openxmlformats.org/officeDocument/2006/relationships/slideLayout" Target="../slideLayouts/slideLayout1.xml"/><Relationship Id="rId5" Type="http://schemas.openxmlformats.org/officeDocument/2006/relationships/tags" Target="../tags/tag226.xml"/><Relationship Id="rId4" Type="http://schemas.openxmlformats.org/officeDocument/2006/relationships/tags" Target="../tags/tag225.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41.xml"/></Relationships>
</file>

<file path=ppt/slides/_rels/slide20.xml.rels><?xml version="1.0" encoding="UTF-8" standalone="yes"?>
<Relationships xmlns="http://schemas.openxmlformats.org/package/2006/relationships"><Relationship Id="rId3" Type="http://schemas.openxmlformats.org/officeDocument/2006/relationships/tags" Target="../tags/tag229.xml"/><Relationship Id="rId7" Type="http://schemas.openxmlformats.org/officeDocument/2006/relationships/image" Target="../media/image61.gif"/><Relationship Id="rId2" Type="http://schemas.openxmlformats.org/officeDocument/2006/relationships/tags" Target="../tags/tag228.xml"/><Relationship Id="rId1" Type="http://schemas.openxmlformats.org/officeDocument/2006/relationships/tags" Target="../tags/tag227.xml"/><Relationship Id="rId6" Type="http://schemas.openxmlformats.org/officeDocument/2006/relationships/slideLayout" Target="../slideLayouts/slideLayout1.xml"/><Relationship Id="rId5" Type="http://schemas.openxmlformats.org/officeDocument/2006/relationships/tags" Target="../tags/tag231.xml"/><Relationship Id="rId4" Type="http://schemas.openxmlformats.org/officeDocument/2006/relationships/tags" Target="../tags/tag230.xml"/></Relationships>
</file>

<file path=ppt/slides/_rels/slide21.xml.rels><?xml version="1.0" encoding="UTF-8" standalone="yes"?>
<Relationships xmlns="http://schemas.openxmlformats.org/package/2006/relationships"><Relationship Id="rId3" Type="http://schemas.openxmlformats.org/officeDocument/2006/relationships/tags" Target="../tags/tag234.xml"/><Relationship Id="rId2" Type="http://schemas.openxmlformats.org/officeDocument/2006/relationships/tags" Target="../tags/tag233.xml"/><Relationship Id="rId1" Type="http://schemas.openxmlformats.org/officeDocument/2006/relationships/tags" Target="../tags/tag232.xml"/><Relationship Id="rId5" Type="http://schemas.openxmlformats.org/officeDocument/2006/relationships/slide" Target="slide22.xml"/><Relationship Id="rId4"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slideLayout" Target="../slideLayouts/slideLayout1.xml"/><Relationship Id="rId5" Type="http://schemas.openxmlformats.org/officeDocument/2006/relationships/tags" Target="../tags/tag146.xml"/><Relationship Id="rId4" Type="http://schemas.openxmlformats.org/officeDocument/2006/relationships/tags" Target="../tags/tag145.xml"/></Relationships>
</file>

<file path=ppt/slides/_rels/slide4.xml.rels><?xml version="1.0" encoding="UTF-8" standalone="yes"?>
<Relationships xmlns="http://schemas.openxmlformats.org/package/2006/relationships"><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slideLayout" Target="../slideLayouts/slideLayout1.xml"/><Relationship Id="rId5" Type="http://schemas.openxmlformats.org/officeDocument/2006/relationships/tags" Target="../tags/tag151.xml"/><Relationship Id="rId4" Type="http://schemas.openxmlformats.org/officeDocument/2006/relationships/tags" Target="../tags/tag150.xml"/></Relationships>
</file>

<file path=ppt/slides/_rels/slide5.xml.rels><?xml version="1.0" encoding="UTF-8" standalone="yes"?>
<Relationships xmlns="http://schemas.openxmlformats.org/package/2006/relationships"><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slideLayout" Target="../slideLayouts/slideLayout1.xml"/><Relationship Id="rId5" Type="http://schemas.openxmlformats.org/officeDocument/2006/relationships/tags" Target="../tags/tag156.xml"/><Relationship Id="rId4" Type="http://schemas.openxmlformats.org/officeDocument/2006/relationships/tags" Target="../tags/tag155.xml"/></Relationships>
</file>

<file path=ppt/slides/_rels/slide6.xml.rels><?xml version="1.0" encoding="UTF-8" standalone="yes"?>
<Relationships xmlns="http://schemas.openxmlformats.org/package/2006/relationships"><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slideLayout" Target="../slideLayouts/slideLayout1.xml"/><Relationship Id="rId5" Type="http://schemas.openxmlformats.org/officeDocument/2006/relationships/tags" Target="../tags/tag161.xml"/><Relationship Id="rId4" Type="http://schemas.openxmlformats.org/officeDocument/2006/relationships/tags" Target="../tags/tag160.xml"/></Relationships>
</file>

<file path=ppt/slides/_rels/slide7.xml.rels><?xml version="1.0" encoding="UTF-8" standalone="yes"?>
<Relationships xmlns="http://schemas.openxmlformats.org/package/2006/relationships"><Relationship Id="rId3" Type="http://schemas.openxmlformats.org/officeDocument/2006/relationships/tags" Target="../tags/tag164.xml"/><Relationship Id="rId7" Type="http://schemas.openxmlformats.org/officeDocument/2006/relationships/image" Target="../media/image57.jpeg"/><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slideLayout" Target="../slideLayouts/slideLayout1.xml"/><Relationship Id="rId5" Type="http://schemas.openxmlformats.org/officeDocument/2006/relationships/tags" Target="../tags/tag166.xml"/><Relationship Id="rId4" Type="http://schemas.openxmlformats.org/officeDocument/2006/relationships/tags" Target="../tags/tag165.xml"/></Relationships>
</file>

<file path=ppt/slides/_rels/slide8.xml.rels><?xml version="1.0" encoding="UTF-8" standalone="yes"?>
<Relationships xmlns="http://schemas.openxmlformats.org/package/2006/relationships"><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slideLayout" Target="../slideLayouts/slideLayout1.xml"/><Relationship Id="rId5" Type="http://schemas.openxmlformats.org/officeDocument/2006/relationships/tags" Target="../tags/tag171.xml"/><Relationship Id="rId4" Type="http://schemas.openxmlformats.org/officeDocument/2006/relationships/tags" Target="../tags/tag170.xml"/></Relationships>
</file>

<file path=ppt/slides/_rels/slide9.xml.rels><?xml version="1.0" encoding="UTF-8" standalone="yes"?>
<Relationships xmlns="http://schemas.openxmlformats.org/package/2006/relationships"><Relationship Id="rId3" Type="http://schemas.openxmlformats.org/officeDocument/2006/relationships/tags" Target="../tags/tag174.xml"/><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slideLayout" Target="../slideLayouts/slideLayout1.xml"/><Relationship Id="rId5" Type="http://schemas.openxmlformats.org/officeDocument/2006/relationships/tags" Target="../tags/tag176.xml"/><Relationship Id="rId4" Type="http://schemas.openxmlformats.org/officeDocument/2006/relationships/tags" Target="../tags/tag17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p:txBody>
          <a:bodyPr>
            <a:normAutofit fontScale="90000"/>
          </a:bodyPr>
          <a:lstStyle/>
          <a:p>
            <a:r>
              <a:rPr lang="en-US" dirty="0" smtClean="0"/>
              <a:t>Chapter 4</a:t>
            </a:r>
            <a:br>
              <a:rPr lang="en-US" dirty="0" smtClean="0"/>
            </a:br>
            <a:r>
              <a:rPr lang="en-US" dirty="0" smtClean="0"/>
              <a:t/>
            </a:r>
            <a:br>
              <a:rPr lang="en-US" dirty="0" smtClean="0"/>
            </a:br>
            <a:r>
              <a:rPr lang="en-US" dirty="0" smtClean="0">
                <a:solidFill>
                  <a:srgbClr val="C00000"/>
                </a:solidFill>
              </a:rPr>
              <a:t>Medical Surveillance</a:t>
            </a:r>
            <a:br>
              <a:rPr lang="en-US" dirty="0" smtClean="0">
                <a:solidFill>
                  <a:srgbClr val="C00000"/>
                </a:solidFill>
              </a:rPr>
            </a:br>
            <a:endParaRPr lang="en-US"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6200" y="0"/>
            <a:ext cx="8991600" cy="590550"/>
          </a:xfrm>
        </p:spPr>
        <p:txBody>
          <a:bodyPr/>
          <a:lstStyle/>
          <a:p>
            <a:r>
              <a:rPr lang="en-US" dirty="0" smtClean="0"/>
              <a:t>Occupational Medical Exams</a:t>
            </a:r>
            <a:endParaRPr lang="en-US" dirty="0"/>
          </a:p>
        </p:txBody>
      </p:sp>
      <p:sp>
        <p:nvSpPr>
          <p:cNvPr id="3" name="Content Placeholder 2"/>
          <p:cNvSpPr>
            <a:spLocks noGrp="1"/>
          </p:cNvSpPr>
          <p:nvPr>
            <p:ph idx="1"/>
            <p:custDataLst>
              <p:tags r:id="rId2"/>
            </p:custDataLst>
          </p:nvPr>
        </p:nvSpPr>
        <p:spPr/>
        <p:txBody>
          <a:bodyPr>
            <a:normAutofit/>
          </a:bodyPr>
          <a:lstStyle/>
          <a:p>
            <a:pPr>
              <a:buNone/>
            </a:pPr>
            <a:r>
              <a:rPr lang="en-US" sz="1800" dirty="0" smtClean="0"/>
              <a:t>	</a:t>
            </a:r>
            <a:r>
              <a:rPr lang="en-US" sz="1800" b="1" dirty="0" smtClean="0">
                <a:solidFill>
                  <a:srgbClr val="C00000"/>
                </a:solidFill>
              </a:rPr>
              <a:t>An occupational medical exam includes four parts:</a:t>
            </a:r>
            <a:br>
              <a:rPr lang="en-US" sz="1800" b="1" dirty="0" smtClean="0">
                <a:solidFill>
                  <a:srgbClr val="C00000"/>
                </a:solidFill>
              </a:rPr>
            </a:br>
            <a:endParaRPr lang="en-US" sz="1800" b="1" dirty="0" smtClean="0">
              <a:solidFill>
                <a:srgbClr val="C00000"/>
              </a:solidFill>
            </a:endParaRPr>
          </a:p>
          <a:p>
            <a:r>
              <a:rPr lang="en-US" sz="1800" dirty="0" smtClean="0"/>
              <a:t>Work history</a:t>
            </a:r>
          </a:p>
          <a:p>
            <a:r>
              <a:rPr lang="en-US" sz="1800" dirty="0" smtClean="0"/>
              <a:t>Medical history</a:t>
            </a:r>
          </a:p>
          <a:p>
            <a:r>
              <a:rPr lang="en-US" sz="1800" dirty="0" smtClean="0"/>
              <a:t>Physical examination</a:t>
            </a:r>
          </a:p>
          <a:p>
            <a:r>
              <a:rPr lang="en-US" sz="1800" dirty="0" smtClean="0"/>
              <a:t>Laboratory tests</a:t>
            </a:r>
          </a:p>
          <a:p>
            <a:endParaRPr lang="en-US" sz="1800" dirty="0"/>
          </a:p>
        </p:txBody>
      </p:sp>
      <p:sp>
        <p:nvSpPr>
          <p:cNvPr id="4" name="Text Placeholder 3"/>
          <p:cNvSpPr>
            <a:spLocks noGrp="1"/>
          </p:cNvSpPr>
          <p:nvPr>
            <p:ph type="body" sz="half" idx="11"/>
            <p:custDataLst>
              <p:tags r:id="rId3"/>
            </p:custDataLst>
          </p:nvPr>
        </p:nvSpPr>
        <p:spPr/>
        <p:txBody>
          <a:bodyPr>
            <a:normAutofit fontScale="85000" lnSpcReduction="20000"/>
          </a:bodyPr>
          <a:lstStyle/>
          <a:p>
            <a:r>
              <a:rPr lang="en-US" dirty="0" smtClean="0"/>
              <a:t>101</a:t>
            </a:r>
            <a:endParaRPr lang="en-US" dirty="0"/>
          </a:p>
        </p:txBody>
      </p:sp>
      <p:sp>
        <p:nvSpPr>
          <p:cNvPr id="9" name="TextBox 8"/>
          <p:cNvSpPr txBox="1"/>
          <p:nvPr>
            <p:custDataLst>
              <p:tags r:id="rId4"/>
            </p:custDataLst>
          </p:nvPr>
        </p:nvSpPr>
        <p:spPr>
          <a:xfrm>
            <a:off x="2057400" y="4656749"/>
            <a:ext cx="2057400" cy="276999"/>
          </a:xfrm>
          <a:prstGeom prst="rect">
            <a:avLst/>
          </a:prstGeom>
          <a:noFill/>
        </p:spPr>
        <p:txBody>
          <a:bodyPr wrap="square" rtlCol="0">
            <a:spAutoFit/>
          </a:bodyPr>
          <a:lstStyle/>
          <a:p>
            <a:r>
              <a:rPr lang="en-US" sz="1200" dirty="0">
                <a:solidFill>
                  <a:schemeClr val="bg1"/>
                </a:solidFill>
                <a:latin typeface="Arial Black" pitchFamily="34" charset="0"/>
              </a:rPr>
              <a:t>Medical Surveillance</a:t>
            </a:r>
            <a:endParaRPr lang="en-US" sz="1200" dirty="0">
              <a:solidFill>
                <a:schemeClr val="bg1"/>
              </a:solidFill>
              <a:latin typeface="Arial Black" pitchFamily="34" charset="0"/>
              <a:cs typeface="Arial" pitchFamily="34" charset="0"/>
            </a:endParaRPr>
          </a:p>
        </p:txBody>
      </p:sp>
      <p:sp>
        <p:nvSpPr>
          <p:cNvPr id="10" name="TextBox 9"/>
          <p:cNvSpPr txBox="1"/>
          <p:nvPr>
            <p:custDataLst>
              <p:tags r:id="rId5"/>
            </p:custDataLst>
          </p:nvPr>
        </p:nvSpPr>
        <p:spPr>
          <a:xfrm>
            <a:off x="990600" y="4656750"/>
            <a:ext cx="1143000" cy="276999"/>
          </a:xfrm>
          <a:prstGeom prst="rect">
            <a:avLst/>
          </a:prstGeom>
          <a:noFill/>
        </p:spPr>
        <p:txBody>
          <a:bodyPr wrap="square" rtlCol="0">
            <a:spAutoFit/>
          </a:bodyPr>
          <a:lstStyle/>
          <a:p>
            <a:r>
              <a:rPr lang="en-US" sz="1200" dirty="0" smtClean="0">
                <a:solidFill>
                  <a:srgbClr val="FFC000"/>
                </a:solidFill>
                <a:latin typeface="Arial Black" pitchFamily="34" charset="0"/>
              </a:rPr>
              <a:t>Chapter 4</a:t>
            </a:r>
            <a:endParaRPr lang="en-US" sz="1200" dirty="0">
              <a:solidFill>
                <a:srgbClr val="FFC000"/>
              </a:solidFill>
              <a:latin typeface="Arial Black" pitchFamily="34" charset="0"/>
            </a:endParaRPr>
          </a:p>
        </p:txBody>
      </p:sp>
      <p:pic>
        <p:nvPicPr>
          <p:cNvPr id="106498" name="Picture 2" descr="http://thelungconsultant.co.uk/wp-content/uploads/respiratory_medicin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1581150"/>
            <a:ext cx="2476500" cy="16488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6200" y="0"/>
            <a:ext cx="8991600" cy="590550"/>
          </a:xfrm>
        </p:spPr>
        <p:txBody>
          <a:bodyPr/>
          <a:lstStyle/>
          <a:p>
            <a:r>
              <a:rPr lang="en-US" dirty="0" smtClean="0"/>
              <a:t>Work History</a:t>
            </a:r>
            <a:endParaRPr lang="en-US" dirty="0"/>
          </a:p>
        </p:txBody>
      </p:sp>
      <p:sp>
        <p:nvSpPr>
          <p:cNvPr id="3" name="Content Placeholder 2"/>
          <p:cNvSpPr>
            <a:spLocks noGrp="1"/>
          </p:cNvSpPr>
          <p:nvPr>
            <p:ph idx="1"/>
            <p:custDataLst>
              <p:tags r:id="rId2"/>
            </p:custDataLst>
          </p:nvPr>
        </p:nvSpPr>
        <p:spPr/>
        <p:txBody>
          <a:bodyPr>
            <a:normAutofit/>
          </a:bodyPr>
          <a:lstStyle/>
          <a:p>
            <a:pPr>
              <a:buNone/>
            </a:pPr>
            <a:r>
              <a:rPr lang="en-US" sz="1800" dirty="0" smtClean="0"/>
              <a:t>	</a:t>
            </a:r>
            <a:r>
              <a:rPr lang="en-US" sz="1800" b="1" dirty="0" smtClean="0">
                <a:solidFill>
                  <a:srgbClr val="C00000"/>
                </a:solidFill>
              </a:rPr>
              <a:t>The physician asks you questions to determine your work history:</a:t>
            </a:r>
            <a:br>
              <a:rPr lang="en-US" sz="1800" b="1" dirty="0" smtClean="0">
                <a:solidFill>
                  <a:srgbClr val="C00000"/>
                </a:solidFill>
              </a:rPr>
            </a:br>
            <a:endParaRPr lang="en-US" sz="1800" b="1" dirty="0" smtClean="0">
              <a:solidFill>
                <a:srgbClr val="C00000"/>
              </a:solidFill>
            </a:endParaRPr>
          </a:p>
          <a:p>
            <a:r>
              <a:rPr lang="en-US" sz="1800" dirty="0" smtClean="0"/>
              <a:t>Previous employers and job duties</a:t>
            </a:r>
          </a:p>
          <a:p>
            <a:r>
              <a:rPr lang="en-US" sz="1800" dirty="0" smtClean="0"/>
              <a:t>Work locations</a:t>
            </a:r>
          </a:p>
          <a:p>
            <a:r>
              <a:rPr lang="en-US" sz="1800" dirty="0" smtClean="0"/>
              <a:t>Types of work place exposures, including both chemicals and physical agents</a:t>
            </a:r>
          </a:p>
          <a:p>
            <a:r>
              <a:rPr lang="en-US" sz="1800" dirty="0" smtClean="0"/>
              <a:t>Military service</a:t>
            </a:r>
          </a:p>
          <a:p>
            <a:endParaRPr lang="en-US" sz="1800" dirty="0"/>
          </a:p>
        </p:txBody>
      </p:sp>
      <p:sp>
        <p:nvSpPr>
          <p:cNvPr id="4" name="Text Placeholder 3"/>
          <p:cNvSpPr>
            <a:spLocks noGrp="1"/>
          </p:cNvSpPr>
          <p:nvPr>
            <p:ph type="body" sz="half" idx="11"/>
            <p:custDataLst>
              <p:tags r:id="rId3"/>
            </p:custDataLst>
          </p:nvPr>
        </p:nvSpPr>
        <p:spPr/>
        <p:txBody>
          <a:bodyPr>
            <a:normAutofit fontScale="85000" lnSpcReduction="20000"/>
          </a:bodyPr>
          <a:lstStyle/>
          <a:p>
            <a:r>
              <a:rPr lang="en-US" dirty="0" smtClean="0"/>
              <a:t>101</a:t>
            </a:r>
            <a:endParaRPr lang="en-US" dirty="0"/>
          </a:p>
        </p:txBody>
      </p:sp>
      <p:sp>
        <p:nvSpPr>
          <p:cNvPr id="9" name="TextBox 8"/>
          <p:cNvSpPr txBox="1"/>
          <p:nvPr>
            <p:custDataLst>
              <p:tags r:id="rId4"/>
            </p:custDataLst>
          </p:nvPr>
        </p:nvSpPr>
        <p:spPr>
          <a:xfrm>
            <a:off x="2057400" y="4656749"/>
            <a:ext cx="2057400" cy="276999"/>
          </a:xfrm>
          <a:prstGeom prst="rect">
            <a:avLst/>
          </a:prstGeom>
          <a:noFill/>
        </p:spPr>
        <p:txBody>
          <a:bodyPr wrap="square" rtlCol="0">
            <a:spAutoFit/>
          </a:bodyPr>
          <a:lstStyle/>
          <a:p>
            <a:r>
              <a:rPr lang="en-US" sz="1200" dirty="0">
                <a:solidFill>
                  <a:schemeClr val="bg1"/>
                </a:solidFill>
                <a:latin typeface="Arial Black" pitchFamily="34" charset="0"/>
              </a:rPr>
              <a:t>Medical Surveillance</a:t>
            </a:r>
            <a:endParaRPr lang="en-US" sz="1200" dirty="0">
              <a:solidFill>
                <a:schemeClr val="bg1"/>
              </a:solidFill>
              <a:latin typeface="Arial Black" pitchFamily="34" charset="0"/>
              <a:cs typeface="Arial" pitchFamily="34" charset="0"/>
            </a:endParaRPr>
          </a:p>
        </p:txBody>
      </p:sp>
      <p:sp>
        <p:nvSpPr>
          <p:cNvPr id="10" name="TextBox 9"/>
          <p:cNvSpPr txBox="1"/>
          <p:nvPr>
            <p:custDataLst>
              <p:tags r:id="rId5"/>
            </p:custDataLst>
          </p:nvPr>
        </p:nvSpPr>
        <p:spPr>
          <a:xfrm>
            <a:off x="990600" y="4656750"/>
            <a:ext cx="1143000" cy="276999"/>
          </a:xfrm>
          <a:prstGeom prst="rect">
            <a:avLst/>
          </a:prstGeom>
          <a:noFill/>
        </p:spPr>
        <p:txBody>
          <a:bodyPr wrap="square" rtlCol="0">
            <a:spAutoFit/>
          </a:bodyPr>
          <a:lstStyle/>
          <a:p>
            <a:r>
              <a:rPr lang="en-US" sz="1200" dirty="0" smtClean="0">
                <a:solidFill>
                  <a:srgbClr val="FFC000"/>
                </a:solidFill>
                <a:latin typeface="Arial Black" pitchFamily="34" charset="0"/>
              </a:rPr>
              <a:t>Chapter 4</a:t>
            </a:r>
            <a:endParaRPr lang="en-US" sz="1200" dirty="0">
              <a:solidFill>
                <a:srgbClr val="FFC000"/>
              </a:solidFill>
              <a:latin typeface="Arial Black"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6200" y="0"/>
            <a:ext cx="8991600" cy="590550"/>
          </a:xfrm>
        </p:spPr>
        <p:txBody>
          <a:bodyPr/>
          <a:lstStyle/>
          <a:p>
            <a:r>
              <a:rPr lang="en-US" dirty="0" smtClean="0"/>
              <a:t>Work History</a:t>
            </a:r>
            <a:endParaRPr lang="en-US" dirty="0"/>
          </a:p>
        </p:txBody>
      </p:sp>
      <p:sp>
        <p:nvSpPr>
          <p:cNvPr id="3" name="Content Placeholder 2"/>
          <p:cNvSpPr>
            <a:spLocks noGrp="1"/>
          </p:cNvSpPr>
          <p:nvPr>
            <p:ph idx="1"/>
            <p:custDataLst>
              <p:tags r:id="rId2"/>
            </p:custDataLst>
          </p:nvPr>
        </p:nvSpPr>
        <p:spPr/>
        <p:txBody>
          <a:bodyPr>
            <a:normAutofit/>
          </a:bodyPr>
          <a:lstStyle/>
          <a:p>
            <a:r>
              <a:rPr lang="en-US" sz="1800" dirty="0" smtClean="0"/>
              <a:t>Work related injuries and illnesses</a:t>
            </a:r>
          </a:p>
          <a:p>
            <a:r>
              <a:rPr lang="en-US" sz="1800" dirty="0" smtClean="0"/>
              <a:t>Use of personal protective equipment</a:t>
            </a:r>
          </a:p>
          <a:p>
            <a:r>
              <a:rPr lang="en-US" sz="1800" dirty="0" smtClean="0"/>
              <a:t>Exposures from hobbies or work around the house</a:t>
            </a:r>
          </a:p>
          <a:p>
            <a:r>
              <a:rPr lang="en-US" sz="1800" dirty="0" smtClean="0"/>
              <a:t>Exposures of other family members that might affect you</a:t>
            </a:r>
          </a:p>
          <a:p>
            <a:endParaRPr lang="en-US" sz="1800" dirty="0"/>
          </a:p>
        </p:txBody>
      </p:sp>
      <p:sp>
        <p:nvSpPr>
          <p:cNvPr id="4" name="Text Placeholder 3"/>
          <p:cNvSpPr>
            <a:spLocks noGrp="1"/>
          </p:cNvSpPr>
          <p:nvPr>
            <p:ph type="body" sz="half" idx="11"/>
            <p:custDataLst>
              <p:tags r:id="rId3"/>
            </p:custDataLst>
          </p:nvPr>
        </p:nvSpPr>
        <p:spPr/>
        <p:txBody>
          <a:bodyPr>
            <a:normAutofit fontScale="85000" lnSpcReduction="20000"/>
          </a:bodyPr>
          <a:lstStyle/>
          <a:p>
            <a:r>
              <a:rPr lang="en-US" dirty="0" smtClean="0"/>
              <a:t>101</a:t>
            </a:r>
            <a:endParaRPr lang="en-US" dirty="0"/>
          </a:p>
        </p:txBody>
      </p:sp>
      <p:sp>
        <p:nvSpPr>
          <p:cNvPr id="9" name="TextBox 8"/>
          <p:cNvSpPr txBox="1"/>
          <p:nvPr>
            <p:custDataLst>
              <p:tags r:id="rId4"/>
            </p:custDataLst>
          </p:nvPr>
        </p:nvSpPr>
        <p:spPr>
          <a:xfrm>
            <a:off x="2057400" y="4656749"/>
            <a:ext cx="2057400" cy="276999"/>
          </a:xfrm>
          <a:prstGeom prst="rect">
            <a:avLst/>
          </a:prstGeom>
          <a:noFill/>
        </p:spPr>
        <p:txBody>
          <a:bodyPr wrap="square" rtlCol="0">
            <a:spAutoFit/>
          </a:bodyPr>
          <a:lstStyle/>
          <a:p>
            <a:r>
              <a:rPr lang="en-US" sz="1200" dirty="0">
                <a:solidFill>
                  <a:schemeClr val="bg1"/>
                </a:solidFill>
                <a:latin typeface="Arial Black" pitchFamily="34" charset="0"/>
              </a:rPr>
              <a:t>Medical Surveillance</a:t>
            </a:r>
            <a:endParaRPr lang="en-US" sz="1200" dirty="0">
              <a:solidFill>
                <a:schemeClr val="bg1"/>
              </a:solidFill>
              <a:latin typeface="Arial Black" pitchFamily="34" charset="0"/>
              <a:cs typeface="Arial" pitchFamily="34" charset="0"/>
            </a:endParaRPr>
          </a:p>
        </p:txBody>
      </p:sp>
      <p:sp>
        <p:nvSpPr>
          <p:cNvPr id="10" name="TextBox 9"/>
          <p:cNvSpPr txBox="1"/>
          <p:nvPr>
            <p:custDataLst>
              <p:tags r:id="rId5"/>
            </p:custDataLst>
          </p:nvPr>
        </p:nvSpPr>
        <p:spPr>
          <a:xfrm>
            <a:off x="990600" y="4656750"/>
            <a:ext cx="1143000" cy="276999"/>
          </a:xfrm>
          <a:prstGeom prst="rect">
            <a:avLst/>
          </a:prstGeom>
          <a:noFill/>
        </p:spPr>
        <p:txBody>
          <a:bodyPr wrap="square" rtlCol="0">
            <a:spAutoFit/>
          </a:bodyPr>
          <a:lstStyle/>
          <a:p>
            <a:r>
              <a:rPr lang="en-US" sz="1200" dirty="0" smtClean="0">
                <a:solidFill>
                  <a:srgbClr val="FFC000"/>
                </a:solidFill>
                <a:latin typeface="Arial Black" pitchFamily="34" charset="0"/>
              </a:rPr>
              <a:t>Chapter 4</a:t>
            </a:r>
            <a:endParaRPr lang="en-US" sz="1200" dirty="0">
              <a:solidFill>
                <a:srgbClr val="FFC000"/>
              </a:solidFill>
              <a:latin typeface="Arial Black"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6200" y="0"/>
            <a:ext cx="8991600" cy="628650"/>
          </a:xfrm>
        </p:spPr>
        <p:txBody>
          <a:bodyPr/>
          <a:lstStyle/>
          <a:p>
            <a:r>
              <a:rPr lang="en-US" dirty="0" smtClean="0"/>
              <a:t>Medical History</a:t>
            </a:r>
            <a:endParaRPr lang="en-US" dirty="0"/>
          </a:p>
        </p:txBody>
      </p:sp>
      <p:sp>
        <p:nvSpPr>
          <p:cNvPr id="3" name="Content Placeholder 2"/>
          <p:cNvSpPr>
            <a:spLocks noGrp="1"/>
          </p:cNvSpPr>
          <p:nvPr>
            <p:ph idx="1"/>
            <p:custDataLst>
              <p:tags r:id="rId2"/>
            </p:custDataLst>
          </p:nvPr>
        </p:nvSpPr>
        <p:spPr/>
        <p:txBody>
          <a:bodyPr>
            <a:normAutofit/>
          </a:bodyPr>
          <a:lstStyle/>
          <a:p>
            <a:pPr>
              <a:buNone/>
            </a:pPr>
            <a:r>
              <a:rPr lang="en-US" sz="1800" b="1" dirty="0" smtClean="0">
                <a:solidFill>
                  <a:srgbClr val="C00000"/>
                </a:solidFill>
              </a:rPr>
              <a:t>	Information gained by a physician by asking specific questions to determine medical history</a:t>
            </a:r>
            <a:br>
              <a:rPr lang="en-US" sz="1800" b="1" dirty="0" smtClean="0">
                <a:solidFill>
                  <a:srgbClr val="C00000"/>
                </a:solidFill>
              </a:rPr>
            </a:br>
            <a:endParaRPr lang="en-US" sz="1800" b="1" dirty="0" smtClean="0">
              <a:solidFill>
                <a:srgbClr val="C00000"/>
              </a:solidFill>
            </a:endParaRPr>
          </a:p>
          <a:p>
            <a:r>
              <a:rPr lang="en-US" sz="1800" dirty="0" smtClean="0"/>
              <a:t>All medical problems, diseases and injuries you have had. Special attention should be given to asthma, lung disease, heart disease, liver and kidney problems, stress, allergies and skin conditions</a:t>
            </a:r>
          </a:p>
          <a:p>
            <a:r>
              <a:rPr lang="en-US" sz="1800" dirty="0" smtClean="0"/>
              <a:t>Medical treatment, operations, physical therapy and prescribed drugs you have had or are currently taking</a:t>
            </a:r>
          </a:p>
          <a:p>
            <a:endParaRPr lang="en-US" sz="1800" dirty="0"/>
          </a:p>
        </p:txBody>
      </p:sp>
      <p:sp>
        <p:nvSpPr>
          <p:cNvPr id="4" name="Text Placeholder 3"/>
          <p:cNvSpPr>
            <a:spLocks noGrp="1"/>
          </p:cNvSpPr>
          <p:nvPr>
            <p:ph type="body" sz="half" idx="11"/>
            <p:custDataLst>
              <p:tags r:id="rId3"/>
            </p:custDataLst>
          </p:nvPr>
        </p:nvSpPr>
        <p:spPr/>
        <p:txBody>
          <a:bodyPr>
            <a:normAutofit fontScale="85000" lnSpcReduction="20000"/>
          </a:bodyPr>
          <a:lstStyle/>
          <a:p>
            <a:r>
              <a:rPr lang="en-US" dirty="0" smtClean="0"/>
              <a:t>102</a:t>
            </a:r>
            <a:endParaRPr lang="en-US" dirty="0"/>
          </a:p>
        </p:txBody>
      </p:sp>
      <p:sp>
        <p:nvSpPr>
          <p:cNvPr id="9" name="TextBox 8"/>
          <p:cNvSpPr txBox="1"/>
          <p:nvPr>
            <p:custDataLst>
              <p:tags r:id="rId4"/>
            </p:custDataLst>
          </p:nvPr>
        </p:nvSpPr>
        <p:spPr>
          <a:xfrm>
            <a:off x="2057400" y="4656749"/>
            <a:ext cx="2057400" cy="276999"/>
          </a:xfrm>
          <a:prstGeom prst="rect">
            <a:avLst/>
          </a:prstGeom>
          <a:noFill/>
        </p:spPr>
        <p:txBody>
          <a:bodyPr wrap="square" rtlCol="0">
            <a:spAutoFit/>
          </a:bodyPr>
          <a:lstStyle/>
          <a:p>
            <a:r>
              <a:rPr lang="en-US" sz="1200" dirty="0">
                <a:solidFill>
                  <a:schemeClr val="bg1"/>
                </a:solidFill>
                <a:latin typeface="Arial Black" pitchFamily="34" charset="0"/>
              </a:rPr>
              <a:t>Medical Surveillance</a:t>
            </a:r>
            <a:endParaRPr lang="en-US" sz="1200" dirty="0">
              <a:solidFill>
                <a:schemeClr val="bg1"/>
              </a:solidFill>
              <a:latin typeface="Arial Black" pitchFamily="34" charset="0"/>
              <a:cs typeface="Arial" pitchFamily="34" charset="0"/>
            </a:endParaRPr>
          </a:p>
        </p:txBody>
      </p:sp>
      <p:sp>
        <p:nvSpPr>
          <p:cNvPr id="10" name="TextBox 9"/>
          <p:cNvSpPr txBox="1"/>
          <p:nvPr>
            <p:custDataLst>
              <p:tags r:id="rId5"/>
            </p:custDataLst>
          </p:nvPr>
        </p:nvSpPr>
        <p:spPr>
          <a:xfrm>
            <a:off x="990600" y="4656750"/>
            <a:ext cx="1143000" cy="276999"/>
          </a:xfrm>
          <a:prstGeom prst="rect">
            <a:avLst/>
          </a:prstGeom>
          <a:noFill/>
        </p:spPr>
        <p:txBody>
          <a:bodyPr wrap="square" rtlCol="0">
            <a:spAutoFit/>
          </a:bodyPr>
          <a:lstStyle/>
          <a:p>
            <a:r>
              <a:rPr lang="en-US" sz="1200" dirty="0" smtClean="0">
                <a:solidFill>
                  <a:srgbClr val="FFC000"/>
                </a:solidFill>
                <a:latin typeface="Arial Black" pitchFamily="34" charset="0"/>
              </a:rPr>
              <a:t>Chapter 4</a:t>
            </a:r>
            <a:endParaRPr lang="en-US" sz="1200" dirty="0">
              <a:solidFill>
                <a:srgbClr val="FFC000"/>
              </a:solidFill>
              <a:latin typeface="Arial Black"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6200" y="0"/>
            <a:ext cx="8991600" cy="628650"/>
          </a:xfrm>
        </p:spPr>
        <p:txBody>
          <a:bodyPr/>
          <a:lstStyle/>
          <a:p>
            <a:r>
              <a:rPr lang="en-US" dirty="0" smtClean="0"/>
              <a:t>Medical History</a:t>
            </a:r>
            <a:endParaRPr lang="en-US" dirty="0"/>
          </a:p>
        </p:txBody>
      </p:sp>
      <p:sp>
        <p:nvSpPr>
          <p:cNvPr id="3" name="Content Placeholder 2"/>
          <p:cNvSpPr>
            <a:spLocks noGrp="1"/>
          </p:cNvSpPr>
          <p:nvPr>
            <p:ph idx="1"/>
            <p:custDataLst>
              <p:tags r:id="rId2"/>
            </p:custDataLst>
          </p:nvPr>
        </p:nvSpPr>
        <p:spPr/>
        <p:txBody>
          <a:bodyPr>
            <a:normAutofit/>
          </a:bodyPr>
          <a:lstStyle/>
          <a:p>
            <a:r>
              <a:rPr lang="en-US" sz="1800" dirty="0" smtClean="0"/>
              <a:t>Family medical history including diseases which your parents, </a:t>
            </a:r>
            <a:br>
              <a:rPr lang="en-US" sz="1800" dirty="0" smtClean="0"/>
            </a:br>
            <a:r>
              <a:rPr lang="en-US" sz="1800" dirty="0" smtClean="0"/>
              <a:t>brothers and sisters or other close relative have had</a:t>
            </a:r>
          </a:p>
          <a:p>
            <a:r>
              <a:rPr lang="en-US" sz="1800" dirty="0" smtClean="0"/>
              <a:t>Personal habits (smoking, drinking, exercise, etc.)</a:t>
            </a:r>
          </a:p>
          <a:p>
            <a:endParaRPr lang="en-US" sz="1800" dirty="0"/>
          </a:p>
        </p:txBody>
      </p:sp>
      <p:sp>
        <p:nvSpPr>
          <p:cNvPr id="4" name="Text Placeholder 3"/>
          <p:cNvSpPr>
            <a:spLocks noGrp="1"/>
          </p:cNvSpPr>
          <p:nvPr>
            <p:ph type="body" sz="half" idx="11"/>
            <p:custDataLst>
              <p:tags r:id="rId3"/>
            </p:custDataLst>
          </p:nvPr>
        </p:nvSpPr>
        <p:spPr/>
        <p:txBody>
          <a:bodyPr>
            <a:normAutofit fontScale="85000" lnSpcReduction="20000"/>
          </a:bodyPr>
          <a:lstStyle/>
          <a:p>
            <a:r>
              <a:rPr lang="en-US" dirty="0" smtClean="0"/>
              <a:t>102</a:t>
            </a:r>
            <a:endParaRPr lang="en-US" dirty="0"/>
          </a:p>
        </p:txBody>
      </p:sp>
      <p:sp>
        <p:nvSpPr>
          <p:cNvPr id="9" name="TextBox 8"/>
          <p:cNvSpPr txBox="1"/>
          <p:nvPr>
            <p:custDataLst>
              <p:tags r:id="rId4"/>
            </p:custDataLst>
          </p:nvPr>
        </p:nvSpPr>
        <p:spPr>
          <a:xfrm>
            <a:off x="2057400" y="4656749"/>
            <a:ext cx="2057400" cy="276999"/>
          </a:xfrm>
          <a:prstGeom prst="rect">
            <a:avLst/>
          </a:prstGeom>
          <a:noFill/>
        </p:spPr>
        <p:txBody>
          <a:bodyPr wrap="square" rtlCol="0">
            <a:spAutoFit/>
          </a:bodyPr>
          <a:lstStyle/>
          <a:p>
            <a:r>
              <a:rPr lang="en-US" sz="1200" dirty="0">
                <a:solidFill>
                  <a:schemeClr val="bg1"/>
                </a:solidFill>
                <a:latin typeface="Arial Black" pitchFamily="34" charset="0"/>
              </a:rPr>
              <a:t>Medical Surveillance</a:t>
            </a:r>
            <a:endParaRPr lang="en-US" sz="1200" dirty="0">
              <a:solidFill>
                <a:schemeClr val="bg1"/>
              </a:solidFill>
              <a:latin typeface="Arial Black" pitchFamily="34" charset="0"/>
              <a:cs typeface="Arial" pitchFamily="34" charset="0"/>
            </a:endParaRPr>
          </a:p>
        </p:txBody>
      </p:sp>
      <p:sp>
        <p:nvSpPr>
          <p:cNvPr id="10" name="TextBox 9"/>
          <p:cNvSpPr txBox="1"/>
          <p:nvPr>
            <p:custDataLst>
              <p:tags r:id="rId5"/>
            </p:custDataLst>
          </p:nvPr>
        </p:nvSpPr>
        <p:spPr>
          <a:xfrm>
            <a:off x="990600" y="4656750"/>
            <a:ext cx="1143000" cy="276999"/>
          </a:xfrm>
          <a:prstGeom prst="rect">
            <a:avLst/>
          </a:prstGeom>
          <a:noFill/>
        </p:spPr>
        <p:txBody>
          <a:bodyPr wrap="square" rtlCol="0">
            <a:spAutoFit/>
          </a:bodyPr>
          <a:lstStyle/>
          <a:p>
            <a:r>
              <a:rPr lang="en-US" sz="1200" dirty="0" smtClean="0">
                <a:solidFill>
                  <a:srgbClr val="FFC000"/>
                </a:solidFill>
                <a:latin typeface="Arial Black" pitchFamily="34" charset="0"/>
              </a:rPr>
              <a:t>Chapter 4</a:t>
            </a:r>
            <a:endParaRPr lang="en-US" sz="1200" dirty="0">
              <a:solidFill>
                <a:srgbClr val="FFC000"/>
              </a:solidFill>
              <a:latin typeface="Arial Black"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6200" y="0"/>
            <a:ext cx="8991600" cy="628650"/>
          </a:xfrm>
        </p:spPr>
        <p:txBody>
          <a:bodyPr/>
          <a:lstStyle/>
          <a:p>
            <a:r>
              <a:rPr lang="en-US" dirty="0" smtClean="0"/>
              <a:t>Physical Exam</a:t>
            </a:r>
            <a:endParaRPr lang="en-US" dirty="0"/>
          </a:p>
        </p:txBody>
      </p:sp>
      <p:sp>
        <p:nvSpPr>
          <p:cNvPr id="3" name="Content Placeholder 2"/>
          <p:cNvSpPr>
            <a:spLocks noGrp="1"/>
          </p:cNvSpPr>
          <p:nvPr>
            <p:ph idx="1"/>
            <p:custDataLst>
              <p:tags r:id="rId2"/>
            </p:custDataLst>
          </p:nvPr>
        </p:nvSpPr>
        <p:spPr/>
        <p:txBody>
          <a:bodyPr>
            <a:normAutofit/>
          </a:bodyPr>
          <a:lstStyle/>
          <a:p>
            <a:pPr>
              <a:buNone/>
            </a:pPr>
            <a:r>
              <a:rPr lang="en-US" sz="1800" dirty="0" smtClean="0"/>
              <a:t>	</a:t>
            </a:r>
            <a:r>
              <a:rPr lang="en-US" sz="1800" b="1" dirty="0" smtClean="0">
                <a:solidFill>
                  <a:srgbClr val="C00000"/>
                </a:solidFill>
              </a:rPr>
              <a:t>Doctor exams your body </a:t>
            </a:r>
            <a:br>
              <a:rPr lang="en-US" sz="1800" b="1" dirty="0" smtClean="0">
                <a:solidFill>
                  <a:srgbClr val="C00000"/>
                </a:solidFill>
              </a:rPr>
            </a:br>
            <a:endParaRPr lang="en-US" sz="1800" b="1" dirty="0" smtClean="0">
              <a:solidFill>
                <a:srgbClr val="C00000"/>
              </a:solidFill>
            </a:endParaRPr>
          </a:p>
          <a:p>
            <a:r>
              <a:rPr lang="en-US" sz="1800" dirty="0" smtClean="0"/>
              <a:t>General appearance and fitness</a:t>
            </a:r>
          </a:p>
          <a:p>
            <a:r>
              <a:rPr lang="en-US" sz="1800" dirty="0" smtClean="0"/>
              <a:t>Vital signs (heart rate, weight, temperature, etc.)</a:t>
            </a:r>
          </a:p>
          <a:p>
            <a:r>
              <a:rPr lang="en-US" sz="1800" dirty="0" smtClean="0"/>
              <a:t>All parts of your body, including skin conditions</a:t>
            </a:r>
          </a:p>
          <a:p>
            <a:r>
              <a:rPr lang="en-US" sz="1800" dirty="0" smtClean="0"/>
              <a:t>Muscle and skeletal condition</a:t>
            </a:r>
          </a:p>
          <a:p>
            <a:r>
              <a:rPr lang="en-US" sz="1800" dirty="0" smtClean="0"/>
              <a:t>Eyes</a:t>
            </a:r>
          </a:p>
          <a:p>
            <a:r>
              <a:rPr lang="en-US" sz="1800" dirty="0" smtClean="0"/>
              <a:t>Ears </a:t>
            </a:r>
          </a:p>
          <a:p>
            <a:endParaRPr lang="en-US" sz="1800" dirty="0"/>
          </a:p>
        </p:txBody>
      </p:sp>
      <p:sp>
        <p:nvSpPr>
          <p:cNvPr id="4" name="Text Placeholder 3"/>
          <p:cNvSpPr>
            <a:spLocks noGrp="1"/>
          </p:cNvSpPr>
          <p:nvPr>
            <p:ph type="body" sz="half" idx="11"/>
            <p:custDataLst>
              <p:tags r:id="rId3"/>
            </p:custDataLst>
          </p:nvPr>
        </p:nvSpPr>
        <p:spPr/>
        <p:txBody>
          <a:bodyPr>
            <a:normAutofit fontScale="85000" lnSpcReduction="20000"/>
          </a:bodyPr>
          <a:lstStyle/>
          <a:p>
            <a:r>
              <a:rPr lang="en-US" dirty="0" smtClean="0"/>
              <a:t>102</a:t>
            </a:r>
            <a:endParaRPr lang="en-US" dirty="0"/>
          </a:p>
        </p:txBody>
      </p:sp>
      <p:sp>
        <p:nvSpPr>
          <p:cNvPr id="9" name="TextBox 8"/>
          <p:cNvSpPr txBox="1"/>
          <p:nvPr>
            <p:custDataLst>
              <p:tags r:id="rId4"/>
            </p:custDataLst>
          </p:nvPr>
        </p:nvSpPr>
        <p:spPr>
          <a:xfrm>
            <a:off x="2057400" y="4656749"/>
            <a:ext cx="2057400" cy="276999"/>
          </a:xfrm>
          <a:prstGeom prst="rect">
            <a:avLst/>
          </a:prstGeom>
          <a:noFill/>
        </p:spPr>
        <p:txBody>
          <a:bodyPr wrap="square" rtlCol="0">
            <a:spAutoFit/>
          </a:bodyPr>
          <a:lstStyle/>
          <a:p>
            <a:r>
              <a:rPr lang="en-US" sz="1200" dirty="0">
                <a:solidFill>
                  <a:schemeClr val="bg1"/>
                </a:solidFill>
                <a:latin typeface="Arial Black" pitchFamily="34" charset="0"/>
              </a:rPr>
              <a:t>Medical Surveillance</a:t>
            </a:r>
            <a:endParaRPr lang="en-US" sz="1200" dirty="0">
              <a:solidFill>
                <a:schemeClr val="bg1"/>
              </a:solidFill>
              <a:latin typeface="Arial Black" pitchFamily="34" charset="0"/>
              <a:cs typeface="Arial" pitchFamily="34" charset="0"/>
            </a:endParaRPr>
          </a:p>
        </p:txBody>
      </p:sp>
      <p:sp>
        <p:nvSpPr>
          <p:cNvPr id="10" name="TextBox 9"/>
          <p:cNvSpPr txBox="1"/>
          <p:nvPr>
            <p:custDataLst>
              <p:tags r:id="rId5"/>
            </p:custDataLst>
          </p:nvPr>
        </p:nvSpPr>
        <p:spPr>
          <a:xfrm>
            <a:off x="990600" y="4656750"/>
            <a:ext cx="1143000" cy="276999"/>
          </a:xfrm>
          <a:prstGeom prst="rect">
            <a:avLst/>
          </a:prstGeom>
          <a:noFill/>
        </p:spPr>
        <p:txBody>
          <a:bodyPr wrap="square" rtlCol="0">
            <a:spAutoFit/>
          </a:bodyPr>
          <a:lstStyle/>
          <a:p>
            <a:r>
              <a:rPr lang="en-US" sz="1200" dirty="0" smtClean="0">
                <a:solidFill>
                  <a:srgbClr val="FFC000"/>
                </a:solidFill>
                <a:latin typeface="Arial Black" pitchFamily="34" charset="0"/>
              </a:rPr>
              <a:t>Chapter 4</a:t>
            </a:r>
            <a:endParaRPr lang="en-US" sz="1200" dirty="0">
              <a:solidFill>
                <a:srgbClr val="FFC000"/>
              </a:solidFill>
              <a:latin typeface="Arial Black"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6200" y="0"/>
            <a:ext cx="8991600" cy="628650"/>
          </a:xfrm>
        </p:spPr>
        <p:txBody>
          <a:bodyPr/>
          <a:lstStyle/>
          <a:p>
            <a:r>
              <a:rPr lang="en-US" dirty="0" smtClean="0"/>
              <a:t/>
            </a:r>
            <a:br>
              <a:rPr lang="en-US" dirty="0" smtClean="0"/>
            </a:br>
            <a:r>
              <a:rPr lang="en-US" dirty="0" smtClean="0"/>
              <a:t/>
            </a:r>
            <a:br>
              <a:rPr lang="en-US" dirty="0" smtClean="0"/>
            </a:br>
            <a:r>
              <a:rPr lang="en-US" dirty="0" smtClean="0"/>
              <a:t>Laboratory Tests</a:t>
            </a:r>
            <a:br>
              <a:rPr lang="en-US" dirty="0" smtClean="0"/>
            </a:br>
            <a:r>
              <a:rPr lang="en-US" dirty="0" smtClean="0"/>
              <a:t/>
            </a:r>
            <a:br>
              <a:rPr lang="en-US" dirty="0" smtClean="0"/>
            </a:br>
            <a:endParaRPr lang="en-US" dirty="0"/>
          </a:p>
        </p:txBody>
      </p:sp>
      <p:sp>
        <p:nvSpPr>
          <p:cNvPr id="3" name="Content Placeholder 2"/>
          <p:cNvSpPr>
            <a:spLocks noGrp="1"/>
          </p:cNvSpPr>
          <p:nvPr>
            <p:ph idx="1"/>
            <p:custDataLst>
              <p:tags r:id="rId2"/>
            </p:custDataLst>
          </p:nvPr>
        </p:nvSpPr>
        <p:spPr/>
        <p:txBody>
          <a:bodyPr>
            <a:noAutofit/>
          </a:bodyPr>
          <a:lstStyle/>
          <a:p>
            <a:pPr marL="0" indent="0">
              <a:buNone/>
            </a:pPr>
            <a:r>
              <a:rPr lang="en-US" sz="1800" b="1" dirty="0">
                <a:solidFill>
                  <a:srgbClr val="C00000"/>
                </a:solidFill>
              </a:rPr>
              <a:t> </a:t>
            </a:r>
            <a:r>
              <a:rPr lang="en-US" sz="1800" b="1" dirty="0" smtClean="0">
                <a:solidFill>
                  <a:srgbClr val="C00000"/>
                </a:solidFill>
              </a:rPr>
              <a:t>    Part of the medical exam</a:t>
            </a:r>
            <a:r>
              <a:rPr lang="en-US" sz="1800" dirty="0" smtClean="0"/>
              <a:t/>
            </a:r>
            <a:br>
              <a:rPr lang="en-US" sz="1800" dirty="0" smtClean="0"/>
            </a:br>
            <a:r>
              <a:rPr lang="en-US" sz="1800" dirty="0" smtClean="0"/>
              <a:t>     </a:t>
            </a:r>
          </a:p>
          <a:p>
            <a:r>
              <a:rPr lang="en-US" sz="1800" dirty="0"/>
              <a:t>Establish base line information to compare to the </a:t>
            </a:r>
            <a:r>
              <a:rPr lang="en-US" sz="1800" dirty="0" smtClean="0"/>
              <a:t/>
            </a:r>
            <a:br>
              <a:rPr lang="en-US" sz="1800" dirty="0" smtClean="0"/>
            </a:br>
            <a:r>
              <a:rPr lang="en-US" sz="1800" dirty="0" smtClean="0"/>
              <a:t>results </a:t>
            </a:r>
            <a:r>
              <a:rPr lang="en-US" sz="1800" dirty="0"/>
              <a:t>of tests conducted </a:t>
            </a:r>
            <a:r>
              <a:rPr lang="en-US" sz="1800" dirty="0" smtClean="0"/>
              <a:t>in </a:t>
            </a:r>
            <a:r>
              <a:rPr lang="en-US" sz="1800" dirty="0"/>
              <a:t>the future</a:t>
            </a:r>
            <a:endParaRPr lang="en-US" sz="1800" dirty="0" smtClean="0"/>
          </a:p>
          <a:p>
            <a:r>
              <a:rPr lang="en-US" sz="1800" dirty="0" smtClean="0"/>
              <a:t>Find medical conditions that cannot be diagnosed </a:t>
            </a:r>
            <a:br>
              <a:rPr lang="en-US" sz="1800" dirty="0" smtClean="0"/>
            </a:br>
            <a:r>
              <a:rPr lang="en-US" sz="1800" dirty="0" smtClean="0"/>
              <a:t>from the physical exam alone</a:t>
            </a:r>
          </a:p>
          <a:p>
            <a:r>
              <a:rPr lang="en-US" sz="1800" dirty="0" smtClean="0"/>
              <a:t>Measure the levels of work related chemicals or </a:t>
            </a:r>
            <a:br>
              <a:rPr lang="en-US" sz="1800" dirty="0" smtClean="0"/>
            </a:br>
            <a:r>
              <a:rPr lang="en-US" sz="1800" dirty="0" smtClean="0"/>
              <a:t>their metabolites in your body</a:t>
            </a:r>
          </a:p>
          <a:p>
            <a:endParaRPr lang="en-US" sz="1800" dirty="0" smtClean="0"/>
          </a:p>
          <a:p>
            <a:pPr>
              <a:buNone/>
            </a:pPr>
            <a:r>
              <a:rPr lang="en-US" sz="1800" b="1" dirty="0" smtClean="0"/>
              <a:t>	</a:t>
            </a:r>
            <a:endParaRPr lang="en-US" sz="1800" dirty="0" smtClean="0"/>
          </a:p>
          <a:p>
            <a:endParaRPr lang="en-US" sz="1800" dirty="0"/>
          </a:p>
        </p:txBody>
      </p:sp>
      <p:sp>
        <p:nvSpPr>
          <p:cNvPr id="4" name="Text Placeholder 3"/>
          <p:cNvSpPr>
            <a:spLocks noGrp="1"/>
          </p:cNvSpPr>
          <p:nvPr>
            <p:ph type="body" sz="half" idx="11"/>
            <p:custDataLst>
              <p:tags r:id="rId3"/>
            </p:custDataLst>
          </p:nvPr>
        </p:nvSpPr>
        <p:spPr/>
        <p:txBody>
          <a:bodyPr>
            <a:normAutofit fontScale="85000" lnSpcReduction="20000"/>
          </a:bodyPr>
          <a:lstStyle/>
          <a:p>
            <a:r>
              <a:rPr lang="en-US" dirty="0" smtClean="0"/>
              <a:t>103</a:t>
            </a:r>
            <a:endParaRPr lang="en-US" dirty="0"/>
          </a:p>
        </p:txBody>
      </p:sp>
      <p:sp>
        <p:nvSpPr>
          <p:cNvPr id="9" name="TextBox 8"/>
          <p:cNvSpPr txBox="1"/>
          <p:nvPr>
            <p:custDataLst>
              <p:tags r:id="rId4"/>
            </p:custDataLst>
          </p:nvPr>
        </p:nvSpPr>
        <p:spPr>
          <a:xfrm>
            <a:off x="2057400" y="4656749"/>
            <a:ext cx="2057400" cy="276999"/>
          </a:xfrm>
          <a:prstGeom prst="rect">
            <a:avLst/>
          </a:prstGeom>
          <a:noFill/>
        </p:spPr>
        <p:txBody>
          <a:bodyPr wrap="square" rtlCol="0">
            <a:spAutoFit/>
          </a:bodyPr>
          <a:lstStyle/>
          <a:p>
            <a:r>
              <a:rPr lang="en-US" sz="1200" dirty="0">
                <a:solidFill>
                  <a:schemeClr val="bg1"/>
                </a:solidFill>
                <a:latin typeface="Arial Black" pitchFamily="34" charset="0"/>
              </a:rPr>
              <a:t>Medical Surveillance</a:t>
            </a:r>
            <a:endParaRPr lang="en-US" sz="1200" dirty="0">
              <a:solidFill>
                <a:schemeClr val="bg1"/>
              </a:solidFill>
              <a:latin typeface="Arial Black" pitchFamily="34" charset="0"/>
              <a:cs typeface="Arial" pitchFamily="34" charset="0"/>
            </a:endParaRPr>
          </a:p>
        </p:txBody>
      </p:sp>
      <p:sp>
        <p:nvSpPr>
          <p:cNvPr id="10" name="TextBox 9"/>
          <p:cNvSpPr txBox="1"/>
          <p:nvPr>
            <p:custDataLst>
              <p:tags r:id="rId5"/>
            </p:custDataLst>
          </p:nvPr>
        </p:nvSpPr>
        <p:spPr>
          <a:xfrm>
            <a:off x="990600" y="4656750"/>
            <a:ext cx="1143000" cy="276999"/>
          </a:xfrm>
          <a:prstGeom prst="rect">
            <a:avLst/>
          </a:prstGeom>
          <a:noFill/>
        </p:spPr>
        <p:txBody>
          <a:bodyPr wrap="square" rtlCol="0">
            <a:spAutoFit/>
          </a:bodyPr>
          <a:lstStyle/>
          <a:p>
            <a:r>
              <a:rPr lang="en-US" sz="1200" dirty="0" smtClean="0">
                <a:solidFill>
                  <a:srgbClr val="FFC000"/>
                </a:solidFill>
                <a:latin typeface="Arial Black" pitchFamily="34" charset="0"/>
              </a:rPr>
              <a:t>Chapter 4</a:t>
            </a:r>
            <a:endParaRPr lang="en-US" sz="1200" dirty="0">
              <a:solidFill>
                <a:srgbClr val="FFC000"/>
              </a:solidFill>
              <a:latin typeface="Arial Black" pitchFamily="34" charset="0"/>
            </a:endParaRPr>
          </a:p>
        </p:txBody>
      </p:sp>
      <p:pic>
        <p:nvPicPr>
          <p:cNvPr id="1026" name="Picture 2" descr="http://images.radiopaedia.org/images/157210/332aa0c67cb2e035e372c7cb3ceca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48400" y="1428750"/>
            <a:ext cx="220980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04754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6200" y="0"/>
            <a:ext cx="8991600" cy="628650"/>
          </a:xfrm>
        </p:spPr>
        <p:txBody>
          <a:bodyPr/>
          <a:lstStyle/>
          <a:p>
            <a:r>
              <a:rPr lang="en-US" dirty="0" smtClean="0"/>
              <a:t/>
            </a:r>
            <a:br>
              <a:rPr lang="en-US" dirty="0" smtClean="0"/>
            </a:br>
            <a:r>
              <a:rPr lang="en-US" dirty="0" smtClean="0"/>
              <a:t/>
            </a:r>
            <a:br>
              <a:rPr lang="en-US" dirty="0" smtClean="0"/>
            </a:br>
            <a:r>
              <a:rPr lang="en-US" dirty="0" smtClean="0"/>
              <a:t>Laboratory Tests</a:t>
            </a:r>
            <a:br>
              <a:rPr lang="en-US" dirty="0" smtClean="0"/>
            </a:br>
            <a:r>
              <a:rPr lang="en-US" dirty="0" smtClean="0"/>
              <a:t/>
            </a:r>
            <a:br>
              <a:rPr lang="en-US" dirty="0" smtClean="0"/>
            </a:br>
            <a:endParaRPr lang="en-US" dirty="0"/>
          </a:p>
        </p:txBody>
      </p:sp>
      <p:sp>
        <p:nvSpPr>
          <p:cNvPr id="3" name="Content Placeholder 2"/>
          <p:cNvSpPr>
            <a:spLocks noGrp="1"/>
          </p:cNvSpPr>
          <p:nvPr>
            <p:ph idx="1"/>
            <p:custDataLst>
              <p:tags r:id="rId2"/>
            </p:custDataLst>
          </p:nvPr>
        </p:nvSpPr>
        <p:spPr/>
        <p:txBody>
          <a:bodyPr>
            <a:noAutofit/>
          </a:bodyPr>
          <a:lstStyle/>
          <a:p>
            <a:pPr marL="0" indent="0">
              <a:buNone/>
            </a:pPr>
            <a:r>
              <a:rPr lang="en-US" sz="1700" b="1" dirty="0">
                <a:solidFill>
                  <a:srgbClr val="C00000"/>
                </a:solidFill>
              </a:rPr>
              <a:t> </a:t>
            </a:r>
            <a:r>
              <a:rPr lang="en-US" sz="1700" b="1" dirty="0" smtClean="0">
                <a:solidFill>
                  <a:srgbClr val="C00000"/>
                </a:solidFill>
              </a:rPr>
              <a:t>    Common laboratory tests</a:t>
            </a:r>
            <a:br>
              <a:rPr lang="en-US" sz="1700" b="1" dirty="0" smtClean="0">
                <a:solidFill>
                  <a:srgbClr val="C00000"/>
                </a:solidFill>
              </a:rPr>
            </a:br>
            <a:endParaRPr lang="en-US" sz="1700" dirty="0" smtClean="0">
              <a:solidFill>
                <a:srgbClr val="C00000"/>
              </a:solidFill>
            </a:endParaRPr>
          </a:p>
          <a:p>
            <a:r>
              <a:rPr lang="en-US" sz="1700" dirty="0" smtClean="0"/>
              <a:t>Lung function test</a:t>
            </a:r>
          </a:p>
          <a:p>
            <a:r>
              <a:rPr lang="en-US" sz="1700" dirty="0" smtClean="0"/>
              <a:t>EKG</a:t>
            </a:r>
          </a:p>
          <a:p>
            <a:r>
              <a:rPr lang="en-US" sz="1700" dirty="0" smtClean="0"/>
              <a:t>Chest X-ray</a:t>
            </a:r>
          </a:p>
          <a:p>
            <a:r>
              <a:rPr lang="en-US" sz="1700" dirty="0" smtClean="0"/>
              <a:t>Urinalysis and blood tests</a:t>
            </a:r>
          </a:p>
          <a:p>
            <a:endParaRPr lang="en-US" sz="1700" dirty="0" smtClean="0"/>
          </a:p>
          <a:p>
            <a:endParaRPr lang="en-US" sz="1700" dirty="0"/>
          </a:p>
        </p:txBody>
      </p:sp>
      <p:sp>
        <p:nvSpPr>
          <p:cNvPr id="4" name="Text Placeholder 3"/>
          <p:cNvSpPr>
            <a:spLocks noGrp="1"/>
          </p:cNvSpPr>
          <p:nvPr>
            <p:ph type="body" sz="half" idx="11"/>
            <p:custDataLst>
              <p:tags r:id="rId3"/>
            </p:custDataLst>
          </p:nvPr>
        </p:nvSpPr>
        <p:spPr/>
        <p:txBody>
          <a:bodyPr>
            <a:normAutofit fontScale="85000" lnSpcReduction="20000"/>
          </a:bodyPr>
          <a:lstStyle/>
          <a:p>
            <a:r>
              <a:rPr lang="en-US" dirty="0" smtClean="0"/>
              <a:t>103</a:t>
            </a:r>
            <a:endParaRPr lang="en-US" dirty="0"/>
          </a:p>
        </p:txBody>
      </p:sp>
      <p:sp>
        <p:nvSpPr>
          <p:cNvPr id="9" name="TextBox 8"/>
          <p:cNvSpPr txBox="1"/>
          <p:nvPr>
            <p:custDataLst>
              <p:tags r:id="rId4"/>
            </p:custDataLst>
          </p:nvPr>
        </p:nvSpPr>
        <p:spPr>
          <a:xfrm>
            <a:off x="2057400" y="4656749"/>
            <a:ext cx="2057400" cy="276999"/>
          </a:xfrm>
          <a:prstGeom prst="rect">
            <a:avLst/>
          </a:prstGeom>
          <a:noFill/>
        </p:spPr>
        <p:txBody>
          <a:bodyPr wrap="square" rtlCol="0">
            <a:spAutoFit/>
          </a:bodyPr>
          <a:lstStyle/>
          <a:p>
            <a:r>
              <a:rPr lang="en-US" sz="1200" dirty="0">
                <a:solidFill>
                  <a:schemeClr val="bg1"/>
                </a:solidFill>
                <a:latin typeface="Arial Black" pitchFamily="34" charset="0"/>
              </a:rPr>
              <a:t>Medical Surveillance</a:t>
            </a:r>
            <a:endParaRPr lang="en-US" sz="1200" dirty="0">
              <a:solidFill>
                <a:schemeClr val="bg1"/>
              </a:solidFill>
              <a:latin typeface="Arial Black" pitchFamily="34" charset="0"/>
              <a:cs typeface="Arial" pitchFamily="34" charset="0"/>
            </a:endParaRPr>
          </a:p>
        </p:txBody>
      </p:sp>
      <p:sp>
        <p:nvSpPr>
          <p:cNvPr id="10" name="TextBox 9"/>
          <p:cNvSpPr txBox="1"/>
          <p:nvPr>
            <p:custDataLst>
              <p:tags r:id="rId5"/>
            </p:custDataLst>
          </p:nvPr>
        </p:nvSpPr>
        <p:spPr>
          <a:xfrm>
            <a:off x="990600" y="4656750"/>
            <a:ext cx="1143000" cy="276999"/>
          </a:xfrm>
          <a:prstGeom prst="rect">
            <a:avLst/>
          </a:prstGeom>
          <a:noFill/>
        </p:spPr>
        <p:txBody>
          <a:bodyPr wrap="square" rtlCol="0">
            <a:spAutoFit/>
          </a:bodyPr>
          <a:lstStyle/>
          <a:p>
            <a:r>
              <a:rPr lang="en-US" sz="1200" dirty="0" smtClean="0">
                <a:solidFill>
                  <a:srgbClr val="FFC000"/>
                </a:solidFill>
                <a:latin typeface="Arial Black" pitchFamily="34" charset="0"/>
              </a:rPr>
              <a:t>Chapter 4</a:t>
            </a:r>
            <a:endParaRPr lang="en-US" sz="1200" dirty="0">
              <a:solidFill>
                <a:srgbClr val="FFC000"/>
              </a:solidFill>
              <a:latin typeface="Arial Black" pitchFamily="34" charset="0"/>
            </a:endParaRPr>
          </a:p>
        </p:txBody>
      </p:sp>
      <p:pic>
        <p:nvPicPr>
          <p:cNvPr id="1028" name="Picture 4" descr="https://encrypted-tbn0.gstatic.com/images?q=tbn:ANd9GcSlLbonQ6yITkxluDL5GdW_DEkZbxhQbXnAiAXUvR-lJ80VsfAC4znAAN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5400" y="1428750"/>
            <a:ext cx="2609850" cy="1752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6200" y="0"/>
            <a:ext cx="8991600" cy="628650"/>
          </a:xfrm>
        </p:spPr>
        <p:txBody>
          <a:bodyPr/>
          <a:lstStyle/>
          <a:p>
            <a:r>
              <a:rPr lang="en-US" dirty="0" smtClean="0"/>
              <a:t>Limitations of Medical Monitoring</a:t>
            </a:r>
            <a:endParaRPr lang="en-US" dirty="0"/>
          </a:p>
        </p:txBody>
      </p:sp>
      <p:sp>
        <p:nvSpPr>
          <p:cNvPr id="3" name="Content Placeholder 2"/>
          <p:cNvSpPr>
            <a:spLocks noGrp="1"/>
          </p:cNvSpPr>
          <p:nvPr>
            <p:ph idx="1"/>
            <p:custDataLst>
              <p:tags r:id="rId2"/>
            </p:custDataLst>
          </p:nvPr>
        </p:nvSpPr>
        <p:spPr/>
        <p:txBody>
          <a:bodyPr>
            <a:normAutofit/>
          </a:bodyPr>
          <a:lstStyle/>
          <a:p>
            <a:r>
              <a:rPr lang="en-US" sz="1800" dirty="0" smtClean="0"/>
              <a:t>Routine, medical examinations do not guarantee that you will not become ill in the future</a:t>
            </a:r>
          </a:p>
          <a:p>
            <a:r>
              <a:rPr lang="en-US" sz="1800" dirty="0" smtClean="0"/>
              <a:t>Many diseases do not have tests for early diagnosis.</a:t>
            </a:r>
          </a:p>
          <a:p>
            <a:r>
              <a:rPr lang="en-US" sz="1800" dirty="0" smtClean="0"/>
              <a:t>Tests sometimes give false results</a:t>
            </a:r>
          </a:p>
          <a:p>
            <a:r>
              <a:rPr lang="en-US" sz="1800" dirty="0" smtClean="0"/>
              <a:t>The doctor must know what possible exposures the worker faced. This means that the employer must provide good exposure assessment, chemical inventories, and record keeping</a:t>
            </a:r>
          </a:p>
          <a:p>
            <a:endParaRPr lang="en-US" sz="1800" dirty="0"/>
          </a:p>
        </p:txBody>
      </p:sp>
      <p:sp>
        <p:nvSpPr>
          <p:cNvPr id="4" name="Text Placeholder 3"/>
          <p:cNvSpPr>
            <a:spLocks noGrp="1"/>
          </p:cNvSpPr>
          <p:nvPr>
            <p:ph type="body" sz="half" idx="11"/>
            <p:custDataLst>
              <p:tags r:id="rId3"/>
            </p:custDataLst>
          </p:nvPr>
        </p:nvSpPr>
        <p:spPr/>
        <p:txBody>
          <a:bodyPr>
            <a:normAutofit fontScale="85000" lnSpcReduction="20000"/>
          </a:bodyPr>
          <a:lstStyle/>
          <a:p>
            <a:r>
              <a:rPr lang="en-US" dirty="0" smtClean="0"/>
              <a:t>103</a:t>
            </a:r>
            <a:endParaRPr lang="en-US" dirty="0"/>
          </a:p>
        </p:txBody>
      </p:sp>
      <p:sp>
        <p:nvSpPr>
          <p:cNvPr id="5" name="TextBox 4"/>
          <p:cNvSpPr txBox="1"/>
          <p:nvPr>
            <p:custDataLst>
              <p:tags r:id="rId4"/>
            </p:custDataLst>
          </p:nvPr>
        </p:nvSpPr>
        <p:spPr>
          <a:xfrm>
            <a:off x="2057400" y="4656749"/>
            <a:ext cx="2057400" cy="276999"/>
          </a:xfrm>
          <a:prstGeom prst="rect">
            <a:avLst/>
          </a:prstGeom>
          <a:noFill/>
        </p:spPr>
        <p:txBody>
          <a:bodyPr wrap="square" rtlCol="0">
            <a:spAutoFit/>
          </a:bodyPr>
          <a:lstStyle/>
          <a:p>
            <a:r>
              <a:rPr lang="en-US" sz="1200" dirty="0">
                <a:solidFill>
                  <a:schemeClr val="bg1"/>
                </a:solidFill>
                <a:latin typeface="Arial Black" pitchFamily="34" charset="0"/>
              </a:rPr>
              <a:t>Medical Surveillance</a:t>
            </a:r>
            <a:endParaRPr lang="en-US" sz="1200" dirty="0">
              <a:solidFill>
                <a:schemeClr val="bg1"/>
              </a:solidFill>
              <a:latin typeface="Arial Black" pitchFamily="34" charset="0"/>
              <a:cs typeface="Arial" pitchFamily="34" charset="0"/>
            </a:endParaRPr>
          </a:p>
        </p:txBody>
      </p:sp>
      <p:sp>
        <p:nvSpPr>
          <p:cNvPr id="6" name="TextBox 5"/>
          <p:cNvSpPr txBox="1"/>
          <p:nvPr>
            <p:custDataLst>
              <p:tags r:id="rId5"/>
            </p:custDataLst>
          </p:nvPr>
        </p:nvSpPr>
        <p:spPr>
          <a:xfrm>
            <a:off x="990600" y="4656750"/>
            <a:ext cx="1143000" cy="276999"/>
          </a:xfrm>
          <a:prstGeom prst="rect">
            <a:avLst/>
          </a:prstGeom>
          <a:noFill/>
        </p:spPr>
        <p:txBody>
          <a:bodyPr wrap="square" rtlCol="0">
            <a:spAutoFit/>
          </a:bodyPr>
          <a:lstStyle/>
          <a:p>
            <a:r>
              <a:rPr lang="en-US" sz="1200" dirty="0" smtClean="0">
                <a:solidFill>
                  <a:srgbClr val="FFC000"/>
                </a:solidFill>
                <a:latin typeface="Arial Black" pitchFamily="34" charset="0"/>
              </a:rPr>
              <a:t>Chapter 4</a:t>
            </a:r>
            <a:endParaRPr lang="en-US" sz="1200" dirty="0">
              <a:solidFill>
                <a:srgbClr val="FFC000"/>
              </a:solidFill>
              <a:latin typeface="Arial Black"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6200" y="0"/>
            <a:ext cx="8991600" cy="628650"/>
          </a:xfrm>
        </p:spPr>
        <p:txBody>
          <a:bodyPr/>
          <a:lstStyle/>
          <a:p>
            <a:r>
              <a:rPr lang="en-US" dirty="0" smtClean="0"/>
              <a:t>Make It Work for you</a:t>
            </a:r>
            <a:endParaRPr lang="en-US" dirty="0"/>
          </a:p>
        </p:txBody>
      </p:sp>
      <p:sp>
        <p:nvSpPr>
          <p:cNvPr id="3" name="Content Placeholder 2"/>
          <p:cNvSpPr>
            <a:spLocks noGrp="1"/>
          </p:cNvSpPr>
          <p:nvPr>
            <p:ph idx="1"/>
            <p:custDataLst>
              <p:tags r:id="rId2"/>
            </p:custDataLst>
          </p:nvPr>
        </p:nvSpPr>
        <p:spPr/>
        <p:txBody>
          <a:bodyPr>
            <a:normAutofit/>
          </a:bodyPr>
          <a:lstStyle/>
          <a:p>
            <a:pPr marL="0" indent="0">
              <a:buNone/>
            </a:pPr>
            <a:r>
              <a:rPr lang="en-US" sz="1800" b="1" dirty="0">
                <a:solidFill>
                  <a:srgbClr val="C00000"/>
                </a:solidFill>
              </a:rPr>
              <a:t> </a:t>
            </a:r>
            <a:r>
              <a:rPr lang="en-US" sz="1800" b="1" dirty="0" smtClean="0">
                <a:solidFill>
                  <a:srgbClr val="C00000"/>
                </a:solidFill>
              </a:rPr>
              <a:t>    How Medical surveillance program can work for you</a:t>
            </a:r>
            <a:r>
              <a:rPr lang="en-US" sz="1800" dirty="0" smtClean="0"/>
              <a:t/>
            </a:r>
            <a:br>
              <a:rPr lang="en-US" sz="1800" dirty="0" smtClean="0"/>
            </a:br>
            <a:endParaRPr lang="en-US" sz="1800" dirty="0" smtClean="0"/>
          </a:p>
          <a:p>
            <a:r>
              <a:rPr lang="en-US" sz="1800" dirty="0" smtClean="0"/>
              <a:t>Read the specifics of the medical surveillance program </a:t>
            </a:r>
            <a:br>
              <a:rPr lang="en-US" sz="1800" dirty="0" smtClean="0"/>
            </a:br>
            <a:r>
              <a:rPr lang="en-US" sz="1800" dirty="0" smtClean="0"/>
              <a:t>in the site Safety and Health Plan. See if it complies with </a:t>
            </a:r>
            <a:br>
              <a:rPr lang="en-US" sz="1800" dirty="0" smtClean="0"/>
            </a:br>
            <a:r>
              <a:rPr lang="en-US" sz="1800" dirty="0" smtClean="0"/>
              <a:t>the HAZWOPER requirements</a:t>
            </a:r>
          </a:p>
          <a:p>
            <a:r>
              <a:rPr lang="en-US" sz="1800" dirty="0" smtClean="0"/>
              <a:t>Learn the meaning of the medical words that are used </a:t>
            </a:r>
            <a:br>
              <a:rPr lang="en-US" sz="1800" dirty="0" smtClean="0"/>
            </a:br>
            <a:r>
              <a:rPr lang="en-US" sz="1800" dirty="0" smtClean="0"/>
              <a:t>to describe the program</a:t>
            </a:r>
          </a:p>
          <a:p>
            <a:r>
              <a:rPr lang="en-US" sz="1800" dirty="0" smtClean="0"/>
              <a:t>Use the site Safety and Health Plan to find out what </a:t>
            </a:r>
            <a:br>
              <a:rPr lang="en-US" sz="1800" dirty="0" smtClean="0"/>
            </a:br>
            <a:r>
              <a:rPr lang="en-US" sz="1800" dirty="0" smtClean="0"/>
              <a:t>exposures are possible at the site</a:t>
            </a:r>
          </a:p>
        </p:txBody>
      </p:sp>
      <p:sp>
        <p:nvSpPr>
          <p:cNvPr id="4" name="Text Placeholder 3"/>
          <p:cNvSpPr>
            <a:spLocks noGrp="1"/>
          </p:cNvSpPr>
          <p:nvPr>
            <p:ph type="body" sz="half" idx="11"/>
            <p:custDataLst>
              <p:tags r:id="rId3"/>
            </p:custDataLst>
          </p:nvPr>
        </p:nvSpPr>
        <p:spPr/>
        <p:txBody>
          <a:bodyPr>
            <a:normAutofit fontScale="85000" lnSpcReduction="20000"/>
          </a:bodyPr>
          <a:lstStyle/>
          <a:p>
            <a:r>
              <a:rPr lang="en-US" dirty="0" smtClean="0"/>
              <a:t>104</a:t>
            </a:r>
            <a:endParaRPr lang="en-US" dirty="0"/>
          </a:p>
        </p:txBody>
      </p:sp>
      <p:sp>
        <p:nvSpPr>
          <p:cNvPr id="9" name="TextBox 8"/>
          <p:cNvSpPr txBox="1"/>
          <p:nvPr>
            <p:custDataLst>
              <p:tags r:id="rId4"/>
            </p:custDataLst>
          </p:nvPr>
        </p:nvSpPr>
        <p:spPr>
          <a:xfrm>
            <a:off x="2057400" y="4656749"/>
            <a:ext cx="2057400" cy="276999"/>
          </a:xfrm>
          <a:prstGeom prst="rect">
            <a:avLst/>
          </a:prstGeom>
          <a:noFill/>
        </p:spPr>
        <p:txBody>
          <a:bodyPr wrap="square" rtlCol="0">
            <a:spAutoFit/>
          </a:bodyPr>
          <a:lstStyle/>
          <a:p>
            <a:r>
              <a:rPr lang="en-US" sz="1200" dirty="0">
                <a:solidFill>
                  <a:schemeClr val="bg1"/>
                </a:solidFill>
                <a:latin typeface="Arial Black" pitchFamily="34" charset="0"/>
              </a:rPr>
              <a:t>Medical Surveillance</a:t>
            </a:r>
            <a:endParaRPr lang="en-US" sz="1200" dirty="0">
              <a:solidFill>
                <a:schemeClr val="bg1"/>
              </a:solidFill>
              <a:latin typeface="Arial Black" pitchFamily="34" charset="0"/>
              <a:cs typeface="Arial" pitchFamily="34" charset="0"/>
            </a:endParaRPr>
          </a:p>
        </p:txBody>
      </p:sp>
      <p:sp>
        <p:nvSpPr>
          <p:cNvPr id="10" name="TextBox 9"/>
          <p:cNvSpPr txBox="1"/>
          <p:nvPr>
            <p:custDataLst>
              <p:tags r:id="rId5"/>
            </p:custDataLst>
          </p:nvPr>
        </p:nvSpPr>
        <p:spPr>
          <a:xfrm>
            <a:off x="990600" y="4656750"/>
            <a:ext cx="1143000" cy="276999"/>
          </a:xfrm>
          <a:prstGeom prst="rect">
            <a:avLst/>
          </a:prstGeom>
          <a:noFill/>
        </p:spPr>
        <p:txBody>
          <a:bodyPr wrap="square" rtlCol="0">
            <a:spAutoFit/>
          </a:bodyPr>
          <a:lstStyle/>
          <a:p>
            <a:r>
              <a:rPr lang="en-US" sz="1200" dirty="0" smtClean="0">
                <a:solidFill>
                  <a:srgbClr val="FFC000"/>
                </a:solidFill>
                <a:latin typeface="Arial Black" pitchFamily="34" charset="0"/>
              </a:rPr>
              <a:t>Chapter 4</a:t>
            </a:r>
            <a:endParaRPr lang="en-US" sz="1200" dirty="0">
              <a:solidFill>
                <a:srgbClr val="FFC000"/>
              </a:solidFill>
              <a:latin typeface="Arial Black" pitchFamily="34" charset="0"/>
            </a:endParaRPr>
          </a:p>
        </p:txBody>
      </p:sp>
      <p:pic>
        <p:nvPicPr>
          <p:cNvPr id="3074" name="Picture 2" descr="http://www.info-motion.net/Merchant2/graphics/00000001/marcom_Safety-Health-Plan.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88058" y="1581150"/>
            <a:ext cx="2076450" cy="20681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81000" y="2419350"/>
            <a:ext cx="8610600" cy="1752600"/>
          </a:xfrm>
        </p:spPr>
        <p:txBody>
          <a:bodyPr>
            <a:noAutofit/>
          </a:bodyPr>
          <a:lstStyle/>
          <a:p>
            <a:pPr algn="l"/>
            <a:r>
              <a:rPr lang="en-US" sz="1600" b="1" dirty="0" smtClean="0">
                <a:solidFill>
                  <a:srgbClr val="C00000"/>
                </a:solidFill>
              </a:rPr>
              <a:t>Learning  Objectives</a:t>
            </a:r>
            <a:br>
              <a:rPr lang="en-US" sz="1600" b="1" dirty="0" smtClean="0">
                <a:solidFill>
                  <a:srgbClr val="C00000"/>
                </a:solidFill>
              </a:rPr>
            </a:br>
            <a:r>
              <a:rPr lang="en-US" sz="1600" b="1" dirty="0" smtClean="0">
                <a:solidFill>
                  <a:srgbClr val="C00000"/>
                </a:solidFill>
              </a:rPr>
              <a:t/>
            </a:r>
            <a:br>
              <a:rPr lang="en-US" sz="1600" b="1" dirty="0" smtClean="0">
                <a:solidFill>
                  <a:srgbClr val="C00000"/>
                </a:solidFill>
              </a:rPr>
            </a:br>
            <a:r>
              <a:rPr lang="en-US" sz="1600" dirty="0" smtClean="0"/>
              <a:t> This chapter discusses the medical examinations that you are required to have if you work at a hazardous waste site.</a:t>
            </a:r>
            <a:br>
              <a:rPr lang="en-US" sz="1600" dirty="0" smtClean="0"/>
            </a:br>
            <a:r>
              <a:rPr lang="en-US" sz="1600" dirty="0" smtClean="0"/>
              <a:t> </a:t>
            </a:r>
            <a:br>
              <a:rPr lang="en-US" sz="1600" dirty="0" smtClean="0"/>
            </a:br>
            <a:r>
              <a:rPr lang="en-US" sz="1600" dirty="0" smtClean="0"/>
              <a:t>After completing this chapter, you will be able to demonstrate your ability to:</a:t>
            </a:r>
            <a:br>
              <a:rPr lang="en-US" sz="1600" dirty="0" smtClean="0"/>
            </a:br>
            <a:r>
              <a:rPr lang="en-US" sz="1600" dirty="0" smtClean="0"/>
              <a:t> </a:t>
            </a:r>
            <a:br>
              <a:rPr lang="en-US" sz="1600" dirty="0" smtClean="0"/>
            </a:br>
            <a:r>
              <a:rPr lang="en-US" sz="1600" dirty="0" smtClean="0"/>
              <a:t>1. </a:t>
            </a:r>
            <a:r>
              <a:rPr lang="en-US" sz="1600" b="1" dirty="0" smtClean="0">
                <a:solidFill>
                  <a:srgbClr val="C00000"/>
                </a:solidFill>
              </a:rPr>
              <a:t>EXPLAIN</a:t>
            </a:r>
            <a:r>
              <a:rPr lang="en-US" sz="1600" dirty="0" smtClean="0"/>
              <a:t> the purpose of medical surveillance.</a:t>
            </a:r>
            <a:br>
              <a:rPr lang="en-US" sz="1600" dirty="0" smtClean="0"/>
            </a:br>
            <a:r>
              <a:rPr lang="en-US" sz="1600" dirty="0" smtClean="0"/>
              <a:t> </a:t>
            </a:r>
            <a:br>
              <a:rPr lang="en-US" sz="1600" dirty="0" smtClean="0"/>
            </a:br>
            <a:r>
              <a:rPr lang="en-US" sz="1600" dirty="0" smtClean="0"/>
              <a:t>2. </a:t>
            </a:r>
            <a:r>
              <a:rPr lang="en-US" sz="1600" b="1" dirty="0" smtClean="0">
                <a:solidFill>
                  <a:srgbClr val="C00000"/>
                </a:solidFill>
              </a:rPr>
              <a:t>IDENTIFY</a:t>
            </a:r>
            <a:r>
              <a:rPr lang="en-US" sz="1600" dirty="0" smtClean="0"/>
              <a:t> the four types of workers covered by the HAZWOPER medical surveillance </a:t>
            </a:r>
            <a:br>
              <a:rPr lang="en-US" sz="1600" dirty="0" smtClean="0"/>
            </a:br>
            <a:r>
              <a:rPr lang="en-US" sz="1600" dirty="0" smtClean="0"/>
              <a:t>    requirements.</a:t>
            </a:r>
            <a:br>
              <a:rPr lang="en-US" sz="1600" dirty="0" smtClean="0"/>
            </a:br>
            <a:r>
              <a:rPr lang="en-US" sz="1600" dirty="0" smtClean="0"/>
              <a:t> </a:t>
            </a:r>
            <a:br>
              <a:rPr lang="en-US" sz="1600" dirty="0" smtClean="0"/>
            </a:br>
            <a:r>
              <a:rPr lang="en-US" sz="1600" dirty="0" smtClean="0"/>
              <a:t>3. </a:t>
            </a:r>
            <a:r>
              <a:rPr lang="en-US" sz="1600" b="1" dirty="0" smtClean="0">
                <a:solidFill>
                  <a:srgbClr val="C00000"/>
                </a:solidFill>
              </a:rPr>
              <a:t>IDENTIFY</a:t>
            </a:r>
            <a:r>
              <a:rPr lang="en-US" sz="1600" dirty="0" smtClean="0"/>
              <a:t> when medical exams are required.</a:t>
            </a:r>
            <a:br>
              <a:rPr lang="en-US" sz="1600" dirty="0" smtClean="0"/>
            </a:br>
            <a:r>
              <a:rPr lang="en-US" sz="1600" dirty="0" smtClean="0"/>
              <a:t> </a:t>
            </a:r>
            <a:br>
              <a:rPr lang="en-US" sz="1600" dirty="0" smtClean="0"/>
            </a:br>
            <a:r>
              <a:rPr lang="en-US" sz="1600" dirty="0" smtClean="0"/>
              <a:t>4. </a:t>
            </a:r>
            <a:r>
              <a:rPr lang="en-US" sz="1600" b="1" dirty="0" smtClean="0">
                <a:solidFill>
                  <a:srgbClr val="C00000"/>
                </a:solidFill>
              </a:rPr>
              <a:t>DESCRIBE</a:t>
            </a:r>
            <a:r>
              <a:rPr lang="en-US" sz="1600" dirty="0" smtClean="0"/>
              <a:t> the four main parts of an occupational medical exam.</a:t>
            </a:r>
            <a:br>
              <a:rPr lang="en-US" sz="1600" dirty="0" smtClean="0"/>
            </a:br>
            <a:endParaRPr lang="en-US" sz="1600" dirty="0"/>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6200" y="0"/>
            <a:ext cx="8991600" cy="628650"/>
          </a:xfrm>
        </p:spPr>
        <p:txBody>
          <a:bodyPr/>
          <a:lstStyle/>
          <a:p>
            <a:r>
              <a:rPr lang="en-US" dirty="0"/>
              <a:t>Make It Work for </a:t>
            </a:r>
            <a:r>
              <a:rPr lang="en-US" dirty="0" smtClean="0"/>
              <a:t>you</a:t>
            </a:r>
            <a:endParaRPr lang="en-US" dirty="0"/>
          </a:p>
        </p:txBody>
      </p:sp>
      <p:sp>
        <p:nvSpPr>
          <p:cNvPr id="3" name="Content Placeholder 2"/>
          <p:cNvSpPr>
            <a:spLocks noGrp="1"/>
          </p:cNvSpPr>
          <p:nvPr>
            <p:ph idx="1"/>
            <p:custDataLst>
              <p:tags r:id="rId2"/>
            </p:custDataLst>
          </p:nvPr>
        </p:nvSpPr>
        <p:spPr/>
        <p:txBody>
          <a:bodyPr>
            <a:normAutofit/>
          </a:bodyPr>
          <a:lstStyle/>
          <a:p>
            <a:r>
              <a:rPr lang="en-US" sz="1800" dirty="0"/>
              <a:t>Obtain all the information you can about exposures </a:t>
            </a:r>
            <a:r>
              <a:rPr lang="en-US" sz="1800" dirty="0" smtClean="0"/>
              <a:t/>
            </a:r>
            <a:br>
              <a:rPr lang="en-US" sz="1800" dirty="0" smtClean="0"/>
            </a:br>
            <a:r>
              <a:rPr lang="en-US" sz="1800" dirty="0" smtClean="0"/>
              <a:t>using </a:t>
            </a:r>
            <a:r>
              <a:rPr lang="en-US" sz="1800" dirty="0"/>
              <a:t>your rights under the OSHA.</a:t>
            </a:r>
          </a:p>
          <a:p>
            <a:r>
              <a:rPr lang="en-US" sz="1800" dirty="0"/>
              <a:t>Ask about the qualifications of the physician who </a:t>
            </a:r>
            <a:r>
              <a:rPr lang="en-US" sz="1800" dirty="0" smtClean="0"/>
              <a:t/>
            </a:r>
            <a:br>
              <a:rPr lang="en-US" sz="1800" dirty="0" smtClean="0"/>
            </a:br>
            <a:r>
              <a:rPr lang="en-US" sz="1800" dirty="0" smtClean="0"/>
              <a:t>administers </a:t>
            </a:r>
            <a:r>
              <a:rPr lang="en-US" sz="1800" dirty="0"/>
              <a:t>the occupational medical exams. </a:t>
            </a:r>
            <a:r>
              <a:rPr lang="en-US" sz="1800" dirty="0" smtClean="0"/>
              <a:t>Keep </a:t>
            </a:r>
            <a:br>
              <a:rPr lang="en-US" sz="1800" dirty="0" smtClean="0"/>
            </a:br>
            <a:r>
              <a:rPr lang="en-US" sz="1800" dirty="0" smtClean="0"/>
              <a:t>a </a:t>
            </a:r>
            <a:r>
              <a:rPr lang="en-US" sz="1800" dirty="0"/>
              <a:t>personal written log of all exposures at </a:t>
            </a:r>
            <a:r>
              <a:rPr lang="en-US" sz="1800" dirty="0" smtClean="0"/>
              <a:t>work. </a:t>
            </a:r>
            <a:endParaRPr lang="en-US" sz="1800" dirty="0"/>
          </a:p>
          <a:p>
            <a:endParaRPr lang="en-US" sz="1800" dirty="0"/>
          </a:p>
        </p:txBody>
      </p:sp>
      <p:sp>
        <p:nvSpPr>
          <p:cNvPr id="4" name="Text Placeholder 3"/>
          <p:cNvSpPr>
            <a:spLocks noGrp="1"/>
          </p:cNvSpPr>
          <p:nvPr>
            <p:ph type="body" sz="half" idx="11"/>
            <p:custDataLst>
              <p:tags r:id="rId3"/>
            </p:custDataLst>
          </p:nvPr>
        </p:nvSpPr>
        <p:spPr/>
        <p:txBody>
          <a:bodyPr>
            <a:normAutofit fontScale="85000" lnSpcReduction="20000"/>
          </a:bodyPr>
          <a:lstStyle/>
          <a:p>
            <a:r>
              <a:rPr lang="en-US" dirty="0" smtClean="0"/>
              <a:t>104</a:t>
            </a:r>
            <a:endParaRPr lang="en-US" dirty="0"/>
          </a:p>
        </p:txBody>
      </p:sp>
      <p:sp>
        <p:nvSpPr>
          <p:cNvPr id="9" name="TextBox 8"/>
          <p:cNvSpPr txBox="1"/>
          <p:nvPr>
            <p:custDataLst>
              <p:tags r:id="rId4"/>
            </p:custDataLst>
          </p:nvPr>
        </p:nvSpPr>
        <p:spPr>
          <a:xfrm>
            <a:off x="2057400" y="4656749"/>
            <a:ext cx="2057400" cy="276999"/>
          </a:xfrm>
          <a:prstGeom prst="rect">
            <a:avLst/>
          </a:prstGeom>
          <a:noFill/>
        </p:spPr>
        <p:txBody>
          <a:bodyPr wrap="square" rtlCol="0">
            <a:spAutoFit/>
          </a:bodyPr>
          <a:lstStyle/>
          <a:p>
            <a:r>
              <a:rPr lang="en-US" sz="1200" dirty="0">
                <a:solidFill>
                  <a:schemeClr val="bg1"/>
                </a:solidFill>
                <a:latin typeface="Arial Black" pitchFamily="34" charset="0"/>
              </a:rPr>
              <a:t>Medical Surveillance</a:t>
            </a:r>
            <a:endParaRPr lang="en-US" sz="1200" dirty="0">
              <a:solidFill>
                <a:schemeClr val="bg1"/>
              </a:solidFill>
              <a:latin typeface="Arial Black" pitchFamily="34" charset="0"/>
              <a:cs typeface="Arial" pitchFamily="34" charset="0"/>
            </a:endParaRPr>
          </a:p>
        </p:txBody>
      </p:sp>
      <p:sp>
        <p:nvSpPr>
          <p:cNvPr id="10" name="TextBox 9"/>
          <p:cNvSpPr txBox="1"/>
          <p:nvPr>
            <p:custDataLst>
              <p:tags r:id="rId5"/>
            </p:custDataLst>
          </p:nvPr>
        </p:nvSpPr>
        <p:spPr>
          <a:xfrm>
            <a:off x="990600" y="4656750"/>
            <a:ext cx="1143000" cy="276999"/>
          </a:xfrm>
          <a:prstGeom prst="rect">
            <a:avLst/>
          </a:prstGeom>
          <a:noFill/>
        </p:spPr>
        <p:txBody>
          <a:bodyPr wrap="square" rtlCol="0">
            <a:spAutoFit/>
          </a:bodyPr>
          <a:lstStyle/>
          <a:p>
            <a:r>
              <a:rPr lang="en-US" sz="1200" dirty="0" smtClean="0">
                <a:solidFill>
                  <a:srgbClr val="FFC000"/>
                </a:solidFill>
                <a:latin typeface="Arial Black" pitchFamily="34" charset="0"/>
              </a:rPr>
              <a:t>Chapter 4</a:t>
            </a:r>
            <a:endParaRPr lang="en-US" sz="1200" dirty="0">
              <a:solidFill>
                <a:srgbClr val="FFC000"/>
              </a:solidFill>
              <a:latin typeface="Arial Black" pitchFamily="34" charset="0"/>
            </a:endParaRPr>
          </a:p>
        </p:txBody>
      </p:sp>
      <p:pic>
        <p:nvPicPr>
          <p:cNvPr id="11" name="Picture 2" descr="http://www.info-motion.net/Merchant2/graphics/00000001/marcom_Safety-Health-Plan.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88058" y="1581150"/>
            <a:ext cx="2076450" cy="2068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097753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solidFill>
                  <a:srgbClr val="C00000"/>
                </a:solidFill>
              </a:rPr>
              <a:t>Review Questions for Chapter 4</a:t>
            </a:r>
            <a:endParaRPr lang="en-US" dirty="0"/>
          </a:p>
        </p:txBody>
      </p:sp>
      <p:sp>
        <p:nvSpPr>
          <p:cNvPr id="3" name="Text Placeholder 2"/>
          <p:cNvSpPr>
            <a:spLocks noGrp="1"/>
          </p:cNvSpPr>
          <p:nvPr>
            <p:ph type="body" sz="half" idx="2"/>
            <p:custDataLst>
              <p:tags r:id="rId2"/>
            </p:custDataLst>
          </p:nvPr>
        </p:nvSpPr>
        <p:spPr/>
        <p:txBody>
          <a:bodyPr>
            <a:noAutofit/>
          </a:bodyPr>
          <a:lstStyle/>
          <a:p>
            <a:r>
              <a:rPr lang="en-US" sz="1600" dirty="0" smtClean="0"/>
              <a:t>1. What are the four types of workers for whom a medical surveillance program is required?</a:t>
            </a:r>
          </a:p>
          <a:p>
            <a:r>
              <a:rPr lang="en-US" sz="1600" dirty="0" smtClean="0"/>
              <a:t> </a:t>
            </a:r>
          </a:p>
          <a:p>
            <a:r>
              <a:rPr lang="en-US" sz="1600" dirty="0" smtClean="0"/>
              <a:t> 2. What are the four main parts of an occupational medical exam?</a:t>
            </a:r>
          </a:p>
          <a:p>
            <a:r>
              <a:rPr lang="en-US" sz="1600" dirty="0" smtClean="0"/>
              <a:t> </a:t>
            </a:r>
          </a:p>
          <a:p>
            <a:r>
              <a:rPr lang="en-US" sz="1600" dirty="0" smtClean="0"/>
              <a:t>3. What are two main reasons for medical surveillance?</a:t>
            </a:r>
          </a:p>
          <a:p>
            <a:r>
              <a:rPr lang="en-US" sz="1600" dirty="0" smtClean="0"/>
              <a:t> </a:t>
            </a:r>
          </a:p>
          <a:p>
            <a:r>
              <a:rPr lang="en-US" sz="1600" dirty="0" smtClean="0"/>
              <a:t>4. When are you required to have a medical exam?</a:t>
            </a:r>
          </a:p>
          <a:p>
            <a:endParaRPr lang="en-US" sz="1600" dirty="0"/>
          </a:p>
        </p:txBody>
      </p:sp>
      <p:sp>
        <p:nvSpPr>
          <p:cNvPr id="4" name="_color1" descr="© INSCALE GmbH, 26.05.2010&#10;http://www.presentationload.com/">
            <a:hlinkClick r:id="rId5" action="ppaction://hlinksldjump"/>
          </p:cNvPr>
          <p:cNvSpPr>
            <a:spLocks noChangeArrowheads="1"/>
          </p:cNvSpPr>
          <p:nvPr>
            <p:custDataLst>
              <p:tags r:id="rId3"/>
            </p:custDataLst>
          </p:nvPr>
        </p:nvSpPr>
        <p:spPr bwMode="gray">
          <a:xfrm>
            <a:off x="8001000" y="4743451"/>
            <a:ext cx="990600" cy="269609"/>
          </a:xfrm>
          <a:prstGeom prst="rect">
            <a:avLst/>
          </a:pr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16200000" scaled="1"/>
            <a:tileRect/>
          </a:gradFill>
          <a:ln w="12700">
            <a:solidFill>
              <a:sysClr val="window" lastClr="FFFFFF">
                <a:lumMod val="85000"/>
              </a:sysClr>
            </a:solidFill>
            <a:miter lim="800000"/>
            <a:headEnd/>
            <a:tailEnd/>
          </a:ln>
          <a:effectLst>
            <a:outerShdw blurRad="127000" dist="63500" dir="2700000" algn="tl" rotWithShape="0">
              <a:prstClr val="black">
                <a:alpha val="40000"/>
              </a:prstClr>
            </a:outerShdw>
          </a:effectLst>
        </p:spPr>
        <p:txBody>
          <a:bodyPr lIns="0" tIns="0" rIns="0" bIns="0" anchor="ctr"/>
          <a:lstStyle/>
          <a:p>
            <a:pPr algn="ctr" defTabSz="765615" eaLnBrk="0" hangingPunct="0">
              <a:defRPr/>
            </a:pPr>
            <a:r>
              <a:rPr lang="en-US" sz="1000" kern="0" noProof="1" smtClean="0">
                <a:solidFill>
                  <a:srgbClr val="002060"/>
                </a:solidFill>
                <a:latin typeface="Arial Black" pitchFamily="34" charset="0"/>
                <a:cs typeface="Arial" pitchFamily="34" charset="0"/>
              </a:rPr>
              <a:t>MAIN MENU</a:t>
            </a:r>
            <a:endParaRPr lang="en-US" sz="1000" kern="0" noProof="1">
              <a:solidFill>
                <a:srgbClr val="002060"/>
              </a:solidFill>
              <a:latin typeface="Arial Black"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358263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0"/>
            <a:ext cx="9144000" cy="571500"/>
          </a:xfrm>
        </p:spPr>
        <p:txBody>
          <a:bodyPr/>
          <a:lstStyle/>
          <a:p>
            <a:r>
              <a:rPr lang="en-US" dirty="0" smtClean="0"/>
              <a:t/>
            </a:r>
            <a:br>
              <a:rPr lang="en-US" dirty="0" smtClean="0"/>
            </a:br>
            <a:r>
              <a:rPr lang="en-US" dirty="0" smtClean="0"/>
              <a:t>What is Medical Surveillance?</a:t>
            </a:r>
            <a:br>
              <a:rPr lang="en-US" dirty="0" smtClean="0"/>
            </a:br>
            <a:endParaRPr lang="en-US" dirty="0"/>
          </a:p>
        </p:txBody>
      </p:sp>
      <p:sp>
        <p:nvSpPr>
          <p:cNvPr id="3" name="Content Placeholder 2"/>
          <p:cNvSpPr>
            <a:spLocks noGrp="1"/>
          </p:cNvSpPr>
          <p:nvPr>
            <p:ph idx="1"/>
            <p:custDataLst>
              <p:tags r:id="rId2"/>
            </p:custDataLst>
          </p:nvPr>
        </p:nvSpPr>
        <p:spPr>
          <a:xfrm>
            <a:off x="152400" y="857254"/>
            <a:ext cx="8839200" cy="3200396"/>
          </a:xfrm>
        </p:spPr>
        <p:txBody>
          <a:bodyPr>
            <a:normAutofit/>
          </a:bodyPr>
          <a:lstStyle/>
          <a:p>
            <a:pPr>
              <a:buNone/>
            </a:pPr>
            <a:r>
              <a:rPr lang="en-US" sz="1800" dirty="0" smtClean="0"/>
              <a:t>	</a:t>
            </a:r>
            <a:r>
              <a:rPr lang="en-US" sz="1800" b="1" dirty="0" smtClean="0">
                <a:solidFill>
                  <a:srgbClr val="C00000"/>
                </a:solidFill>
              </a:rPr>
              <a:t>Means keeping track of workers’ health by providing occupational medical exams and maintaining medical records</a:t>
            </a:r>
          </a:p>
          <a:p>
            <a:endParaRPr lang="en-US" sz="1800" dirty="0" smtClean="0"/>
          </a:p>
          <a:p>
            <a:pPr>
              <a:buNone/>
            </a:pPr>
            <a:r>
              <a:rPr lang="en-US" sz="1800" b="1" dirty="0" smtClean="0">
                <a:solidFill>
                  <a:srgbClr val="C00000"/>
                </a:solidFill>
              </a:rPr>
              <a:t>	Who is Covered?</a:t>
            </a:r>
          </a:p>
          <a:p>
            <a:r>
              <a:rPr lang="en-US" sz="1800" dirty="0" smtClean="0"/>
              <a:t>Workers who might be exposed to hazardous substances at or above the PEL for thirty (30) or more days a year</a:t>
            </a:r>
          </a:p>
          <a:p>
            <a:r>
              <a:rPr lang="en-US" sz="1800" dirty="0" smtClean="0"/>
              <a:t>Workers who wear a respirator on thirty (30) or more days a year</a:t>
            </a:r>
          </a:p>
          <a:p>
            <a:r>
              <a:rPr lang="en-US" sz="1800" dirty="0" smtClean="0"/>
              <a:t>Workers who are members of a HAZMAT emergency response team</a:t>
            </a:r>
          </a:p>
          <a:p>
            <a:r>
              <a:rPr lang="en-US" sz="1800" dirty="0" smtClean="0"/>
              <a:t>Workers who are injured due to overexposure form an emergency incident involving hazardous substances or other health hazards</a:t>
            </a:r>
          </a:p>
          <a:p>
            <a:endParaRPr lang="en-US" sz="1800" dirty="0"/>
          </a:p>
        </p:txBody>
      </p:sp>
      <p:sp>
        <p:nvSpPr>
          <p:cNvPr id="4" name="Text Placeholder 3"/>
          <p:cNvSpPr>
            <a:spLocks noGrp="1"/>
          </p:cNvSpPr>
          <p:nvPr>
            <p:ph type="body" sz="half" idx="11"/>
            <p:custDataLst>
              <p:tags r:id="rId3"/>
            </p:custDataLst>
          </p:nvPr>
        </p:nvSpPr>
        <p:spPr/>
        <p:txBody>
          <a:bodyPr>
            <a:normAutofit fontScale="85000" lnSpcReduction="20000"/>
          </a:bodyPr>
          <a:lstStyle/>
          <a:p>
            <a:r>
              <a:rPr lang="en-US" dirty="0" smtClean="0"/>
              <a:t>97</a:t>
            </a:r>
            <a:endParaRPr lang="en-US" dirty="0"/>
          </a:p>
        </p:txBody>
      </p:sp>
      <p:sp>
        <p:nvSpPr>
          <p:cNvPr id="9" name="TextBox 8"/>
          <p:cNvSpPr txBox="1"/>
          <p:nvPr>
            <p:custDataLst>
              <p:tags r:id="rId4"/>
            </p:custDataLst>
          </p:nvPr>
        </p:nvSpPr>
        <p:spPr>
          <a:xfrm>
            <a:off x="2057400" y="4656749"/>
            <a:ext cx="2057400" cy="276999"/>
          </a:xfrm>
          <a:prstGeom prst="rect">
            <a:avLst/>
          </a:prstGeom>
          <a:noFill/>
        </p:spPr>
        <p:txBody>
          <a:bodyPr wrap="square" rtlCol="0">
            <a:spAutoFit/>
          </a:bodyPr>
          <a:lstStyle/>
          <a:p>
            <a:r>
              <a:rPr lang="en-US" sz="1200" dirty="0">
                <a:solidFill>
                  <a:schemeClr val="bg1"/>
                </a:solidFill>
                <a:latin typeface="Arial Black" pitchFamily="34" charset="0"/>
              </a:rPr>
              <a:t>Medical Surveillance</a:t>
            </a:r>
            <a:endParaRPr lang="en-US" sz="1200" dirty="0">
              <a:solidFill>
                <a:schemeClr val="bg1"/>
              </a:solidFill>
              <a:latin typeface="Arial Black" pitchFamily="34" charset="0"/>
              <a:cs typeface="Arial" pitchFamily="34" charset="0"/>
            </a:endParaRPr>
          </a:p>
        </p:txBody>
      </p:sp>
      <p:sp>
        <p:nvSpPr>
          <p:cNvPr id="10" name="TextBox 9"/>
          <p:cNvSpPr txBox="1"/>
          <p:nvPr>
            <p:custDataLst>
              <p:tags r:id="rId5"/>
            </p:custDataLst>
          </p:nvPr>
        </p:nvSpPr>
        <p:spPr>
          <a:xfrm>
            <a:off x="990600" y="4656750"/>
            <a:ext cx="1143000" cy="276999"/>
          </a:xfrm>
          <a:prstGeom prst="rect">
            <a:avLst/>
          </a:prstGeom>
          <a:noFill/>
        </p:spPr>
        <p:txBody>
          <a:bodyPr wrap="square" rtlCol="0">
            <a:spAutoFit/>
          </a:bodyPr>
          <a:lstStyle/>
          <a:p>
            <a:r>
              <a:rPr lang="en-US" sz="1200" dirty="0" smtClean="0">
                <a:solidFill>
                  <a:srgbClr val="FFC000"/>
                </a:solidFill>
                <a:latin typeface="Arial Black" pitchFamily="34" charset="0"/>
              </a:rPr>
              <a:t>Chapter 4</a:t>
            </a:r>
            <a:endParaRPr lang="en-US" sz="1200" dirty="0">
              <a:solidFill>
                <a:srgbClr val="FFC000"/>
              </a:solidFill>
              <a:latin typeface="Arial Black"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0"/>
            <a:ext cx="9144000" cy="571500"/>
          </a:xfrm>
        </p:spPr>
        <p:txBody>
          <a:bodyPr/>
          <a:lstStyle/>
          <a:p>
            <a:r>
              <a:rPr lang="en-US" dirty="0" smtClean="0"/>
              <a:t/>
            </a:r>
            <a:br>
              <a:rPr lang="en-US" dirty="0" smtClean="0"/>
            </a:br>
            <a:r>
              <a:rPr lang="en-US" dirty="0" smtClean="0"/>
              <a:t>When Do You Need a Medical Exam?</a:t>
            </a:r>
            <a:br>
              <a:rPr lang="en-US" dirty="0" smtClean="0"/>
            </a:br>
            <a:endParaRPr lang="en-US" dirty="0"/>
          </a:p>
        </p:txBody>
      </p:sp>
      <p:sp>
        <p:nvSpPr>
          <p:cNvPr id="3" name="Content Placeholder 2"/>
          <p:cNvSpPr>
            <a:spLocks noGrp="1"/>
          </p:cNvSpPr>
          <p:nvPr>
            <p:ph idx="1"/>
            <p:custDataLst>
              <p:tags r:id="rId2"/>
            </p:custDataLst>
          </p:nvPr>
        </p:nvSpPr>
        <p:spPr>
          <a:xfrm>
            <a:off x="152400" y="857253"/>
            <a:ext cx="8839200" cy="3257546"/>
          </a:xfrm>
        </p:spPr>
        <p:txBody>
          <a:bodyPr>
            <a:normAutofit/>
          </a:bodyPr>
          <a:lstStyle/>
          <a:p>
            <a:pPr>
              <a:buNone/>
            </a:pPr>
            <a:r>
              <a:rPr lang="en-US" sz="1800" dirty="0" smtClean="0"/>
              <a:t>	</a:t>
            </a:r>
            <a:r>
              <a:rPr lang="en-US" sz="1800" b="1" dirty="0" smtClean="0">
                <a:solidFill>
                  <a:srgbClr val="C00000"/>
                </a:solidFill>
              </a:rPr>
              <a:t>Occupational medical exams as follows: [29 CFR 1910.120(f)(3)(</a:t>
            </a:r>
            <a:r>
              <a:rPr lang="en-US" sz="1800" b="1" dirty="0" err="1" smtClean="0">
                <a:solidFill>
                  <a:srgbClr val="C00000"/>
                </a:solidFill>
              </a:rPr>
              <a:t>i</a:t>
            </a:r>
            <a:r>
              <a:rPr lang="en-US" sz="1800" b="1" dirty="0" smtClean="0">
                <a:solidFill>
                  <a:srgbClr val="C00000"/>
                </a:solidFill>
              </a:rPr>
              <a:t>) and 1926.65(f) (3)(</a:t>
            </a:r>
            <a:r>
              <a:rPr lang="en-US" sz="1800" b="1" dirty="0" err="1" smtClean="0">
                <a:solidFill>
                  <a:srgbClr val="C00000"/>
                </a:solidFill>
              </a:rPr>
              <a:t>i</a:t>
            </a:r>
            <a:r>
              <a:rPr lang="en-US" sz="1800" b="1" dirty="0" smtClean="0">
                <a:solidFill>
                  <a:srgbClr val="C00000"/>
                </a:solidFill>
              </a:rPr>
              <a:t>)]</a:t>
            </a:r>
            <a:br>
              <a:rPr lang="en-US" sz="1800" b="1" dirty="0" smtClean="0">
                <a:solidFill>
                  <a:srgbClr val="C00000"/>
                </a:solidFill>
              </a:rPr>
            </a:br>
            <a:endParaRPr lang="en-US" sz="1800" b="1" dirty="0" smtClean="0">
              <a:solidFill>
                <a:srgbClr val="C00000"/>
              </a:solidFill>
            </a:endParaRPr>
          </a:p>
          <a:p>
            <a:r>
              <a:rPr lang="en-US" sz="1800" dirty="0" smtClean="0"/>
              <a:t>Prior to employment </a:t>
            </a:r>
          </a:p>
          <a:p>
            <a:r>
              <a:rPr lang="en-US" sz="1800" dirty="0" smtClean="0"/>
              <a:t>Once a year after you start working</a:t>
            </a:r>
          </a:p>
          <a:p>
            <a:r>
              <a:rPr lang="en-US" sz="1800" dirty="0" smtClean="0"/>
              <a:t>When you cease employment as one of the first three categories of worker covered by medical surveillance</a:t>
            </a:r>
          </a:p>
          <a:p>
            <a:r>
              <a:rPr lang="en-US" sz="1800" dirty="0" smtClean="0"/>
              <a:t>As soon as possible after you develop signs or symptoms of overexposure to hazardous substances, or after you have been injured or exposed to a hazardous substance above the PEL in an emergency situation</a:t>
            </a:r>
          </a:p>
          <a:p>
            <a:endParaRPr lang="en-US" sz="1800" dirty="0"/>
          </a:p>
        </p:txBody>
      </p:sp>
      <p:sp>
        <p:nvSpPr>
          <p:cNvPr id="4" name="Text Placeholder 3"/>
          <p:cNvSpPr>
            <a:spLocks noGrp="1"/>
          </p:cNvSpPr>
          <p:nvPr>
            <p:ph type="body" sz="half" idx="11"/>
            <p:custDataLst>
              <p:tags r:id="rId3"/>
            </p:custDataLst>
          </p:nvPr>
        </p:nvSpPr>
        <p:spPr/>
        <p:txBody>
          <a:bodyPr>
            <a:normAutofit fontScale="85000" lnSpcReduction="20000"/>
          </a:bodyPr>
          <a:lstStyle/>
          <a:p>
            <a:r>
              <a:rPr lang="en-US" dirty="0" smtClean="0"/>
              <a:t>98</a:t>
            </a:r>
            <a:endParaRPr lang="en-US" dirty="0"/>
          </a:p>
        </p:txBody>
      </p:sp>
      <p:sp>
        <p:nvSpPr>
          <p:cNvPr id="7" name="TextBox 6"/>
          <p:cNvSpPr txBox="1"/>
          <p:nvPr>
            <p:custDataLst>
              <p:tags r:id="rId4"/>
            </p:custDataLst>
          </p:nvPr>
        </p:nvSpPr>
        <p:spPr>
          <a:xfrm>
            <a:off x="2057400" y="4656749"/>
            <a:ext cx="2057400" cy="276999"/>
          </a:xfrm>
          <a:prstGeom prst="rect">
            <a:avLst/>
          </a:prstGeom>
          <a:noFill/>
        </p:spPr>
        <p:txBody>
          <a:bodyPr wrap="square" rtlCol="0">
            <a:spAutoFit/>
          </a:bodyPr>
          <a:lstStyle/>
          <a:p>
            <a:r>
              <a:rPr lang="en-US" sz="1200" dirty="0">
                <a:solidFill>
                  <a:schemeClr val="bg1"/>
                </a:solidFill>
                <a:latin typeface="Arial Black" pitchFamily="34" charset="0"/>
              </a:rPr>
              <a:t>Medical Surveillance</a:t>
            </a:r>
            <a:endParaRPr lang="en-US" sz="1200" dirty="0">
              <a:solidFill>
                <a:schemeClr val="bg1"/>
              </a:solidFill>
              <a:latin typeface="Arial Black" pitchFamily="34" charset="0"/>
              <a:cs typeface="Arial" pitchFamily="34" charset="0"/>
            </a:endParaRPr>
          </a:p>
        </p:txBody>
      </p:sp>
      <p:sp>
        <p:nvSpPr>
          <p:cNvPr id="8" name="TextBox 7"/>
          <p:cNvSpPr txBox="1"/>
          <p:nvPr>
            <p:custDataLst>
              <p:tags r:id="rId5"/>
            </p:custDataLst>
          </p:nvPr>
        </p:nvSpPr>
        <p:spPr>
          <a:xfrm>
            <a:off x="990600" y="4656750"/>
            <a:ext cx="1143000" cy="276999"/>
          </a:xfrm>
          <a:prstGeom prst="rect">
            <a:avLst/>
          </a:prstGeom>
          <a:noFill/>
        </p:spPr>
        <p:txBody>
          <a:bodyPr wrap="square" rtlCol="0">
            <a:spAutoFit/>
          </a:bodyPr>
          <a:lstStyle/>
          <a:p>
            <a:r>
              <a:rPr lang="en-US" sz="1200" dirty="0" smtClean="0">
                <a:solidFill>
                  <a:srgbClr val="FFC000"/>
                </a:solidFill>
                <a:latin typeface="Arial Black" pitchFamily="34" charset="0"/>
              </a:rPr>
              <a:t>Chapter 4</a:t>
            </a:r>
            <a:endParaRPr lang="en-US" sz="1200" dirty="0">
              <a:solidFill>
                <a:srgbClr val="FFC000"/>
              </a:solidFill>
              <a:latin typeface="Arial Black"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0"/>
            <a:ext cx="9144000" cy="590550"/>
          </a:xfrm>
        </p:spPr>
        <p:txBody>
          <a:bodyPr/>
          <a:lstStyle/>
          <a:p>
            <a:r>
              <a:rPr lang="en-US" dirty="0" smtClean="0"/>
              <a:t>When Do You Need a Medical Exam?</a:t>
            </a:r>
            <a:endParaRPr lang="en-US" dirty="0"/>
          </a:p>
        </p:txBody>
      </p:sp>
      <p:sp>
        <p:nvSpPr>
          <p:cNvPr id="3" name="Content Placeholder 2"/>
          <p:cNvSpPr>
            <a:spLocks noGrp="1"/>
          </p:cNvSpPr>
          <p:nvPr>
            <p:ph idx="1"/>
            <p:custDataLst>
              <p:tags r:id="rId2"/>
            </p:custDataLst>
          </p:nvPr>
        </p:nvSpPr>
        <p:spPr/>
        <p:txBody>
          <a:bodyPr>
            <a:normAutofit/>
          </a:bodyPr>
          <a:lstStyle/>
          <a:p>
            <a:pPr>
              <a:buNone/>
            </a:pPr>
            <a:r>
              <a:rPr lang="en-US" sz="1800" dirty="0" smtClean="0"/>
              <a:t>	</a:t>
            </a:r>
            <a:r>
              <a:rPr lang="en-US" sz="1800" b="1" dirty="0" smtClean="0">
                <a:solidFill>
                  <a:srgbClr val="C00000"/>
                </a:solidFill>
              </a:rPr>
              <a:t>Occupational medical exams: </a:t>
            </a:r>
            <a:br>
              <a:rPr lang="en-US" sz="1800" b="1" dirty="0" smtClean="0">
                <a:solidFill>
                  <a:srgbClr val="C00000"/>
                </a:solidFill>
              </a:rPr>
            </a:br>
            <a:r>
              <a:rPr lang="en-US" sz="1800" b="1" dirty="0" smtClean="0">
                <a:solidFill>
                  <a:srgbClr val="C00000"/>
                </a:solidFill>
              </a:rPr>
              <a:t>[29 CFR 1910.120(f)(3)(ii) and 1926.65(f)(3)(ii)]</a:t>
            </a:r>
            <a:br>
              <a:rPr lang="en-US" sz="1800" b="1" dirty="0" smtClean="0">
                <a:solidFill>
                  <a:srgbClr val="C00000"/>
                </a:solidFill>
              </a:rPr>
            </a:br>
            <a:endParaRPr lang="en-US" sz="1800" b="1" dirty="0" smtClean="0">
              <a:solidFill>
                <a:srgbClr val="C00000"/>
              </a:solidFill>
            </a:endParaRPr>
          </a:p>
          <a:p>
            <a:r>
              <a:rPr lang="en-US" sz="1800" dirty="0" smtClean="0"/>
              <a:t>As soon as possible after the incident where you were overexposed</a:t>
            </a:r>
          </a:p>
          <a:p>
            <a:r>
              <a:rPr lang="en-US" sz="1800" dirty="0" smtClean="0"/>
              <a:t>At additional times if the examining physician determines </a:t>
            </a:r>
            <a:br>
              <a:rPr lang="en-US" sz="1800" dirty="0" smtClean="0"/>
            </a:br>
            <a:r>
              <a:rPr lang="en-US" sz="1800" dirty="0" smtClean="0"/>
              <a:t>that follow-up exams are necessary</a:t>
            </a:r>
          </a:p>
          <a:p>
            <a:endParaRPr lang="en-US" sz="1800" dirty="0"/>
          </a:p>
        </p:txBody>
      </p:sp>
      <p:sp>
        <p:nvSpPr>
          <p:cNvPr id="4" name="Text Placeholder 3"/>
          <p:cNvSpPr>
            <a:spLocks noGrp="1"/>
          </p:cNvSpPr>
          <p:nvPr>
            <p:ph type="body" sz="half" idx="11"/>
            <p:custDataLst>
              <p:tags r:id="rId3"/>
            </p:custDataLst>
          </p:nvPr>
        </p:nvSpPr>
        <p:spPr/>
        <p:txBody>
          <a:bodyPr>
            <a:normAutofit fontScale="85000" lnSpcReduction="20000"/>
          </a:bodyPr>
          <a:lstStyle/>
          <a:p>
            <a:r>
              <a:rPr lang="en-US" dirty="0" smtClean="0"/>
              <a:t>98</a:t>
            </a:r>
            <a:endParaRPr lang="en-US" dirty="0"/>
          </a:p>
        </p:txBody>
      </p:sp>
      <p:sp>
        <p:nvSpPr>
          <p:cNvPr id="9" name="TextBox 8"/>
          <p:cNvSpPr txBox="1"/>
          <p:nvPr>
            <p:custDataLst>
              <p:tags r:id="rId4"/>
            </p:custDataLst>
          </p:nvPr>
        </p:nvSpPr>
        <p:spPr>
          <a:xfrm>
            <a:off x="2057400" y="4656749"/>
            <a:ext cx="2057400" cy="276999"/>
          </a:xfrm>
          <a:prstGeom prst="rect">
            <a:avLst/>
          </a:prstGeom>
          <a:noFill/>
        </p:spPr>
        <p:txBody>
          <a:bodyPr wrap="square" rtlCol="0">
            <a:spAutoFit/>
          </a:bodyPr>
          <a:lstStyle/>
          <a:p>
            <a:r>
              <a:rPr lang="en-US" sz="1200" dirty="0">
                <a:solidFill>
                  <a:schemeClr val="bg1"/>
                </a:solidFill>
                <a:latin typeface="Arial Black" pitchFamily="34" charset="0"/>
              </a:rPr>
              <a:t>Medical Surveillance</a:t>
            </a:r>
            <a:endParaRPr lang="en-US" sz="1200" dirty="0">
              <a:solidFill>
                <a:schemeClr val="bg1"/>
              </a:solidFill>
              <a:latin typeface="Arial Black" pitchFamily="34" charset="0"/>
              <a:cs typeface="Arial" pitchFamily="34" charset="0"/>
            </a:endParaRPr>
          </a:p>
        </p:txBody>
      </p:sp>
      <p:sp>
        <p:nvSpPr>
          <p:cNvPr id="10" name="TextBox 9"/>
          <p:cNvSpPr txBox="1"/>
          <p:nvPr>
            <p:custDataLst>
              <p:tags r:id="rId5"/>
            </p:custDataLst>
          </p:nvPr>
        </p:nvSpPr>
        <p:spPr>
          <a:xfrm>
            <a:off x="990600" y="4656750"/>
            <a:ext cx="1143000" cy="276999"/>
          </a:xfrm>
          <a:prstGeom prst="rect">
            <a:avLst/>
          </a:prstGeom>
          <a:noFill/>
        </p:spPr>
        <p:txBody>
          <a:bodyPr wrap="square" rtlCol="0">
            <a:spAutoFit/>
          </a:bodyPr>
          <a:lstStyle/>
          <a:p>
            <a:r>
              <a:rPr lang="en-US" sz="1200" dirty="0" smtClean="0">
                <a:solidFill>
                  <a:srgbClr val="FFC000"/>
                </a:solidFill>
                <a:latin typeface="Arial Black" pitchFamily="34" charset="0"/>
              </a:rPr>
              <a:t>Chapter 4</a:t>
            </a:r>
            <a:endParaRPr lang="en-US" sz="1200" dirty="0">
              <a:solidFill>
                <a:srgbClr val="FFC000"/>
              </a:solidFill>
              <a:latin typeface="Arial Black"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0"/>
            <a:ext cx="9144000" cy="571500"/>
          </a:xfrm>
        </p:spPr>
        <p:txBody>
          <a:bodyPr/>
          <a:lstStyle/>
          <a:p>
            <a:r>
              <a:rPr lang="en-US" dirty="0" smtClean="0"/>
              <a:t/>
            </a:r>
            <a:br>
              <a:rPr lang="en-US" dirty="0" smtClean="0"/>
            </a:br>
            <a:r>
              <a:rPr lang="en-US" dirty="0" smtClean="0"/>
              <a:t>What is the Purpose of Medical Surveillance?</a:t>
            </a:r>
            <a:br>
              <a:rPr lang="en-US" dirty="0" smtClean="0"/>
            </a:br>
            <a:endParaRPr lang="en-US" dirty="0"/>
          </a:p>
        </p:txBody>
      </p:sp>
      <p:sp>
        <p:nvSpPr>
          <p:cNvPr id="3" name="Content Placeholder 2"/>
          <p:cNvSpPr>
            <a:spLocks noGrp="1"/>
          </p:cNvSpPr>
          <p:nvPr>
            <p:ph idx="1"/>
            <p:custDataLst>
              <p:tags r:id="rId2"/>
            </p:custDataLst>
          </p:nvPr>
        </p:nvSpPr>
        <p:spPr>
          <a:xfrm>
            <a:off x="152400" y="857254"/>
            <a:ext cx="8839200" cy="3371846"/>
          </a:xfrm>
        </p:spPr>
        <p:txBody>
          <a:bodyPr>
            <a:normAutofit/>
          </a:bodyPr>
          <a:lstStyle/>
          <a:p>
            <a:r>
              <a:rPr lang="en-US" sz="1800" dirty="0" smtClean="0"/>
              <a:t>To assess your health and fitness for work, including whether you can wear a respirator</a:t>
            </a:r>
          </a:p>
          <a:p>
            <a:r>
              <a:rPr lang="en-US" sz="1800" dirty="0" smtClean="0"/>
              <a:t>To detect early warning signs and symptoms of occupational disease and overexposure</a:t>
            </a:r>
          </a:p>
          <a:p>
            <a:pPr>
              <a:buNone/>
            </a:pPr>
            <a:r>
              <a:rPr lang="en-US" sz="1800" dirty="0" smtClean="0"/>
              <a:t>	</a:t>
            </a:r>
            <a:br>
              <a:rPr lang="en-US" sz="1800" dirty="0" smtClean="0"/>
            </a:br>
            <a:r>
              <a:rPr lang="en-US" sz="1800" b="1" dirty="0" smtClean="0">
                <a:solidFill>
                  <a:srgbClr val="C00000"/>
                </a:solidFill>
              </a:rPr>
              <a:t>Medical surveillance also provides information for:</a:t>
            </a:r>
            <a:br>
              <a:rPr lang="en-US" sz="1800" b="1" dirty="0" smtClean="0">
                <a:solidFill>
                  <a:srgbClr val="C00000"/>
                </a:solidFill>
              </a:rPr>
            </a:br>
            <a:endParaRPr lang="en-US" sz="1800" b="1" dirty="0" smtClean="0">
              <a:solidFill>
                <a:srgbClr val="C00000"/>
              </a:solidFill>
            </a:endParaRPr>
          </a:p>
          <a:p>
            <a:r>
              <a:rPr lang="en-US" sz="1800" dirty="0" smtClean="0"/>
              <a:t>Studies of the effects of workplace exposures </a:t>
            </a:r>
          </a:p>
          <a:p>
            <a:r>
              <a:rPr lang="en-US" sz="1800" dirty="0" smtClean="0"/>
              <a:t>Evaluation of the effectiveness of control measures to prevent or limit exposures</a:t>
            </a:r>
          </a:p>
          <a:p>
            <a:r>
              <a:rPr lang="en-US" sz="1800" dirty="0" smtClean="0"/>
              <a:t>Insurance claims and litigation</a:t>
            </a:r>
          </a:p>
          <a:p>
            <a:endParaRPr lang="en-US" sz="1800" dirty="0"/>
          </a:p>
        </p:txBody>
      </p:sp>
      <p:sp>
        <p:nvSpPr>
          <p:cNvPr id="4" name="Text Placeholder 3"/>
          <p:cNvSpPr>
            <a:spLocks noGrp="1"/>
          </p:cNvSpPr>
          <p:nvPr>
            <p:ph type="body" sz="half" idx="11"/>
            <p:custDataLst>
              <p:tags r:id="rId3"/>
            </p:custDataLst>
          </p:nvPr>
        </p:nvSpPr>
        <p:spPr/>
        <p:txBody>
          <a:bodyPr>
            <a:normAutofit fontScale="85000" lnSpcReduction="20000"/>
          </a:bodyPr>
          <a:lstStyle/>
          <a:p>
            <a:r>
              <a:rPr lang="en-US" dirty="0" smtClean="0"/>
              <a:t>99</a:t>
            </a:r>
            <a:endParaRPr lang="en-US" dirty="0"/>
          </a:p>
        </p:txBody>
      </p:sp>
      <p:sp>
        <p:nvSpPr>
          <p:cNvPr id="9" name="TextBox 8"/>
          <p:cNvSpPr txBox="1"/>
          <p:nvPr>
            <p:custDataLst>
              <p:tags r:id="rId4"/>
            </p:custDataLst>
          </p:nvPr>
        </p:nvSpPr>
        <p:spPr>
          <a:xfrm>
            <a:off x="2057400" y="4656749"/>
            <a:ext cx="2057400" cy="276999"/>
          </a:xfrm>
          <a:prstGeom prst="rect">
            <a:avLst/>
          </a:prstGeom>
          <a:noFill/>
        </p:spPr>
        <p:txBody>
          <a:bodyPr wrap="square" rtlCol="0">
            <a:spAutoFit/>
          </a:bodyPr>
          <a:lstStyle/>
          <a:p>
            <a:r>
              <a:rPr lang="en-US" sz="1200" dirty="0">
                <a:solidFill>
                  <a:schemeClr val="bg1"/>
                </a:solidFill>
                <a:latin typeface="Arial Black" pitchFamily="34" charset="0"/>
              </a:rPr>
              <a:t>Medical Surveillance</a:t>
            </a:r>
            <a:endParaRPr lang="en-US" sz="1200" dirty="0">
              <a:solidFill>
                <a:schemeClr val="bg1"/>
              </a:solidFill>
              <a:latin typeface="Arial Black" pitchFamily="34" charset="0"/>
              <a:cs typeface="Arial" pitchFamily="34" charset="0"/>
            </a:endParaRPr>
          </a:p>
        </p:txBody>
      </p:sp>
      <p:sp>
        <p:nvSpPr>
          <p:cNvPr id="10" name="TextBox 9"/>
          <p:cNvSpPr txBox="1"/>
          <p:nvPr>
            <p:custDataLst>
              <p:tags r:id="rId5"/>
            </p:custDataLst>
          </p:nvPr>
        </p:nvSpPr>
        <p:spPr>
          <a:xfrm>
            <a:off x="990600" y="4656750"/>
            <a:ext cx="1143000" cy="276999"/>
          </a:xfrm>
          <a:prstGeom prst="rect">
            <a:avLst/>
          </a:prstGeom>
          <a:noFill/>
        </p:spPr>
        <p:txBody>
          <a:bodyPr wrap="square" rtlCol="0">
            <a:spAutoFit/>
          </a:bodyPr>
          <a:lstStyle/>
          <a:p>
            <a:r>
              <a:rPr lang="en-US" sz="1200" dirty="0" smtClean="0">
                <a:solidFill>
                  <a:srgbClr val="FFC000"/>
                </a:solidFill>
                <a:latin typeface="Arial Black" pitchFamily="34" charset="0"/>
              </a:rPr>
              <a:t>Chapter 4</a:t>
            </a:r>
            <a:endParaRPr lang="en-US" sz="1200" dirty="0">
              <a:solidFill>
                <a:srgbClr val="FFC000"/>
              </a:solidFill>
              <a:latin typeface="Arial Black"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http://4.bp.blogspot.com/-x9D2eAQk33k/UI9wgDnbP1I/AAAAAAAAASc/kVzZGGHjZ9U/s1600/combined-medical-services-application-form-acadzon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6982" y="895350"/>
            <a:ext cx="3183086" cy="26384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custDataLst>
              <p:tags r:id="rId1"/>
            </p:custDataLst>
          </p:nvPr>
        </p:nvSpPr>
        <p:spPr>
          <a:xfrm>
            <a:off x="76200" y="0"/>
            <a:ext cx="8991600" cy="590550"/>
          </a:xfrm>
        </p:spPr>
        <p:txBody>
          <a:bodyPr/>
          <a:lstStyle/>
          <a:p>
            <a:r>
              <a:rPr lang="en-US" dirty="0" smtClean="0"/>
              <a:t>What Doctor Do You See?</a:t>
            </a:r>
            <a:endParaRPr lang="en-US" dirty="0"/>
          </a:p>
        </p:txBody>
      </p:sp>
      <p:sp>
        <p:nvSpPr>
          <p:cNvPr id="3" name="Content Placeholder 2"/>
          <p:cNvSpPr>
            <a:spLocks noGrp="1"/>
          </p:cNvSpPr>
          <p:nvPr>
            <p:ph idx="1"/>
            <p:custDataLst>
              <p:tags r:id="rId2"/>
            </p:custDataLst>
          </p:nvPr>
        </p:nvSpPr>
        <p:spPr/>
        <p:txBody>
          <a:bodyPr>
            <a:normAutofit/>
          </a:bodyPr>
          <a:lstStyle/>
          <a:p>
            <a:r>
              <a:rPr lang="en-US" sz="1800" dirty="0" smtClean="0"/>
              <a:t>You want to see a doctor who is Board </a:t>
            </a:r>
            <a:br>
              <a:rPr lang="en-US" sz="1800" dirty="0" smtClean="0"/>
            </a:br>
            <a:r>
              <a:rPr lang="en-US" sz="1800" dirty="0" smtClean="0"/>
              <a:t>Certified in Occupational medicine</a:t>
            </a:r>
          </a:p>
          <a:p>
            <a:r>
              <a:rPr lang="en-US" sz="1800" dirty="0" smtClean="0"/>
              <a:t>Medical exams must be performed by a </a:t>
            </a:r>
            <a:br>
              <a:rPr lang="en-US" sz="1800" dirty="0" smtClean="0"/>
            </a:br>
            <a:r>
              <a:rPr lang="en-US" sz="1800" dirty="0" smtClean="0"/>
              <a:t>licensed physician. The HAZWOPER Standard </a:t>
            </a:r>
            <a:br>
              <a:rPr lang="en-US" sz="1800" dirty="0" smtClean="0"/>
            </a:br>
            <a:r>
              <a:rPr lang="en-US" sz="1800" dirty="0" smtClean="0"/>
              <a:t>says, “preferably one knowledgeable in </a:t>
            </a:r>
            <a:br>
              <a:rPr lang="en-US" sz="1800" dirty="0" smtClean="0"/>
            </a:br>
            <a:r>
              <a:rPr lang="en-US" sz="1800" dirty="0" smtClean="0"/>
              <a:t>occupational medicine.”</a:t>
            </a:r>
          </a:p>
          <a:p>
            <a:endParaRPr lang="en-US" sz="1800" dirty="0"/>
          </a:p>
        </p:txBody>
      </p:sp>
      <p:sp>
        <p:nvSpPr>
          <p:cNvPr id="4" name="Text Placeholder 3"/>
          <p:cNvSpPr>
            <a:spLocks noGrp="1"/>
          </p:cNvSpPr>
          <p:nvPr>
            <p:ph type="body" sz="half" idx="11"/>
            <p:custDataLst>
              <p:tags r:id="rId3"/>
            </p:custDataLst>
          </p:nvPr>
        </p:nvSpPr>
        <p:spPr/>
        <p:txBody>
          <a:bodyPr>
            <a:normAutofit fontScale="85000" lnSpcReduction="20000"/>
          </a:bodyPr>
          <a:lstStyle/>
          <a:p>
            <a:r>
              <a:rPr lang="en-US" dirty="0" smtClean="0"/>
              <a:t>99</a:t>
            </a:r>
            <a:endParaRPr lang="en-US" dirty="0"/>
          </a:p>
        </p:txBody>
      </p:sp>
      <p:sp>
        <p:nvSpPr>
          <p:cNvPr id="9" name="TextBox 8"/>
          <p:cNvSpPr txBox="1"/>
          <p:nvPr>
            <p:custDataLst>
              <p:tags r:id="rId4"/>
            </p:custDataLst>
          </p:nvPr>
        </p:nvSpPr>
        <p:spPr>
          <a:xfrm>
            <a:off x="2057400" y="4656749"/>
            <a:ext cx="2057400" cy="276999"/>
          </a:xfrm>
          <a:prstGeom prst="rect">
            <a:avLst/>
          </a:prstGeom>
          <a:noFill/>
        </p:spPr>
        <p:txBody>
          <a:bodyPr wrap="square" rtlCol="0">
            <a:spAutoFit/>
          </a:bodyPr>
          <a:lstStyle/>
          <a:p>
            <a:r>
              <a:rPr lang="en-US" sz="1200" dirty="0">
                <a:solidFill>
                  <a:schemeClr val="bg1"/>
                </a:solidFill>
                <a:latin typeface="Arial Black" pitchFamily="34" charset="0"/>
              </a:rPr>
              <a:t>Medical Surveillance</a:t>
            </a:r>
            <a:endParaRPr lang="en-US" sz="1200" dirty="0">
              <a:solidFill>
                <a:schemeClr val="bg1"/>
              </a:solidFill>
              <a:latin typeface="Arial Black" pitchFamily="34" charset="0"/>
              <a:cs typeface="Arial" pitchFamily="34" charset="0"/>
            </a:endParaRPr>
          </a:p>
        </p:txBody>
      </p:sp>
      <p:sp>
        <p:nvSpPr>
          <p:cNvPr id="10" name="TextBox 9"/>
          <p:cNvSpPr txBox="1"/>
          <p:nvPr>
            <p:custDataLst>
              <p:tags r:id="rId5"/>
            </p:custDataLst>
          </p:nvPr>
        </p:nvSpPr>
        <p:spPr>
          <a:xfrm>
            <a:off x="990600" y="4656750"/>
            <a:ext cx="1143000" cy="276999"/>
          </a:xfrm>
          <a:prstGeom prst="rect">
            <a:avLst/>
          </a:prstGeom>
          <a:noFill/>
        </p:spPr>
        <p:txBody>
          <a:bodyPr wrap="square" rtlCol="0">
            <a:spAutoFit/>
          </a:bodyPr>
          <a:lstStyle/>
          <a:p>
            <a:r>
              <a:rPr lang="en-US" sz="1200" dirty="0" smtClean="0">
                <a:solidFill>
                  <a:srgbClr val="FFC000"/>
                </a:solidFill>
                <a:latin typeface="Arial Black" pitchFamily="34" charset="0"/>
              </a:rPr>
              <a:t>Chapter 4</a:t>
            </a:r>
            <a:endParaRPr lang="en-US" sz="1200" dirty="0">
              <a:solidFill>
                <a:srgbClr val="FFC000"/>
              </a:solidFill>
              <a:latin typeface="Arial Black"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6200" y="0"/>
            <a:ext cx="8991600" cy="590550"/>
          </a:xfrm>
        </p:spPr>
        <p:txBody>
          <a:bodyPr/>
          <a:lstStyle/>
          <a:p>
            <a:r>
              <a:rPr lang="en-US" dirty="0" smtClean="0"/>
              <a:t>Who Pays for the Exam?</a:t>
            </a:r>
            <a:endParaRPr lang="en-US" dirty="0"/>
          </a:p>
        </p:txBody>
      </p:sp>
      <p:sp>
        <p:nvSpPr>
          <p:cNvPr id="3" name="Content Placeholder 2"/>
          <p:cNvSpPr>
            <a:spLocks noGrp="1"/>
          </p:cNvSpPr>
          <p:nvPr>
            <p:ph idx="1"/>
            <p:custDataLst>
              <p:tags r:id="rId2"/>
            </p:custDataLst>
          </p:nvPr>
        </p:nvSpPr>
        <p:spPr/>
        <p:txBody>
          <a:bodyPr>
            <a:normAutofit/>
          </a:bodyPr>
          <a:lstStyle/>
          <a:p>
            <a:r>
              <a:rPr lang="en-US" sz="1800" dirty="0" smtClean="0"/>
              <a:t>Employer pays for medical exams required by HAZWOPER</a:t>
            </a:r>
          </a:p>
          <a:p>
            <a:pPr>
              <a:buNone/>
            </a:pPr>
            <a:r>
              <a:rPr lang="en-US" sz="1800" b="1" dirty="0" smtClean="0">
                <a:solidFill>
                  <a:srgbClr val="C00000"/>
                </a:solidFill>
              </a:rPr>
              <a:t>	</a:t>
            </a:r>
            <a:br>
              <a:rPr lang="en-US" sz="1800" b="1" dirty="0" smtClean="0">
                <a:solidFill>
                  <a:srgbClr val="C00000"/>
                </a:solidFill>
              </a:rPr>
            </a:br>
            <a:r>
              <a:rPr lang="en-US" sz="1800" b="1" dirty="0" smtClean="0">
                <a:solidFill>
                  <a:srgbClr val="C00000"/>
                </a:solidFill>
              </a:rPr>
              <a:t>Who Sees the Results of the Exams?</a:t>
            </a:r>
            <a:br>
              <a:rPr lang="en-US" sz="1800" b="1" dirty="0" smtClean="0">
                <a:solidFill>
                  <a:srgbClr val="C00000"/>
                </a:solidFill>
              </a:rPr>
            </a:br>
            <a:endParaRPr lang="en-US" sz="1800" b="1" dirty="0" smtClean="0">
              <a:solidFill>
                <a:srgbClr val="C00000"/>
              </a:solidFill>
            </a:endParaRPr>
          </a:p>
          <a:p>
            <a:pPr>
              <a:buNone/>
            </a:pPr>
            <a:r>
              <a:rPr lang="en-US" sz="1800" dirty="0" smtClean="0"/>
              <a:t>	</a:t>
            </a:r>
            <a:r>
              <a:rPr lang="en-US" sz="1800" b="1" dirty="0" smtClean="0"/>
              <a:t>Your employer receives a written opinion limited to medical conditions related to your work:</a:t>
            </a:r>
          </a:p>
          <a:p>
            <a:r>
              <a:rPr lang="en-US" sz="1800" dirty="0" smtClean="0"/>
              <a:t>Whether or not you have a medical condition that would place you at risk of health problems if you work with hazardous substances</a:t>
            </a:r>
          </a:p>
          <a:p>
            <a:endParaRPr lang="en-US" sz="1800" dirty="0" smtClean="0"/>
          </a:p>
          <a:p>
            <a:endParaRPr lang="en-US" sz="1800" dirty="0"/>
          </a:p>
        </p:txBody>
      </p:sp>
      <p:sp>
        <p:nvSpPr>
          <p:cNvPr id="4" name="Text Placeholder 3"/>
          <p:cNvSpPr>
            <a:spLocks noGrp="1"/>
          </p:cNvSpPr>
          <p:nvPr>
            <p:ph type="body" sz="half" idx="11"/>
            <p:custDataLst>
              <p:tags r:id="rId3"/>
            </p:custDataLst>
          </p:nvPr>
        </p:nvSpPr>
        <p:spPr/>
        <p:txBody>
          <a:bodyPr>
            <a:normAutofit fontScale="85000" lnSpcReduction="20000"/>
          </a:bodyPr>
          <a:lstStyle/>
          <a:p>
            <a:r>
              <a:rPr lang="en-US" dirty="0" smtClean="0"/>
              <a:t>100</a:t>
            </a:r>
            <a:endParaRPr lang="en-US" dirty="0"/>
          </a:p>
        </p:txBody>
      </p:sp>
      <p:sp>
        <p:nvSpPr>
          <p:cNvPr id="9" name="TextBox 8"/>
          <p:cNvSpPr txBox="1"/>
          <p:nvPr>
            <p:custDataLst>
              <p:tags r:id="rId4"/>
            </p:custDataLst>
          </p:nvPr>
        </p:nvSpPr>
        <p:spPr>
          <a:xfrm>
            <a:off x="2057400" y="4656749"/>
            <a:ext cx="2057400" cy="276999"/>
          </a:xfrm>
          <a:prstGeom prst="rect">
            <a:avLst/>
          </a:prstGeom>
          <a:noFill/>
        </p:spPr>
        <p:txBody>
          <a:bodyPr wrap="square" rtlCol="0">
            <a:spAutoFit/>
          </a:bodyPr>
          <a:lstStyle/>
          <a:p>
            <a:r>
              <a:rPr lang="en-US" sz="1200" dirty="0">
                <a:solidFill>
                  <a:schemeClr val="bg1"/>
                </a:solidFill>
                <a:latin typeface="Arial Black" pitchFamily="34" charset="0"/>
              </a:rPr>
              <a:t>Medical Surveillance</a:t>
            </a:r>
            <a:endParaRPr lang="en-US" sz="1200" dirty="0">
              <a:solidFill>
                <a:schemeClr val="bg1"/>
              </a:solidFill>
              <a:latin typeface="Arial Black" pitchFamily="34" charset="0"/>
              <a:cs typeface="Arial" pitchFamily="34" charset="0"/>
            </a:endParaRPr>
          </a:p>
        </p:txBody>
      </p:sp>
      <p:sp>
        <p:nvSpPr>
          <p:cNvPr id="10" name="TextBox 9"/>
          <p:cNvSpPr txBox="1"/>
          <p:nvPr>
            <p:custDataLst>
              <p:tags r:id="rId5"/>
            </p:custDataLst>
          </p:nvPr>
        </p:nvSpPr>
        <p:spPr>
          <a:xfrm>
            <a:off x="990600" y="4656750"/>
            <a:ext cx="1143000" cy="276999"/>
          </a:xfrm>
          <a:prstGeom prst="rect">
            <a:avLst/>
          </a:prstGeom>
          <a:noFill/>
        </p:spPr>
        <p:txBody>
          <a:bodyPr wrap="square" rtlCol="0">
            <a:spAutoFit/>
          </a:bodyPr>
          <a:lstStyle/>
          <a:p>
            <a:r>
              <a:rPr lang="en-US" sz="1200" dirty="0" smtClean="0">
                <a:solidFill>
                  <a:srgbClr val="FFC000"/>
                </a:solidFill>
                <a:latin typeface="Arial Black" pitchFamily="34" charset="0"/>
              </a:rPr>
              <a:t>Chapter 4</a:t>
            </a:r>
            <a:endParaRPr lang="en-US" sz="1200" dirty="0">
              <a:solidFill>
                <a:srgbClr val="FFC000"/>
              </a:solidFill>
              <a:latin typeface="Arial Black"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0"/>
            <a:ext cx="9144000" cy="590550"/>
          </a:xfrm>
        </p:spPr>
        <p:txBody>
          <a:bodyPr/>
          <a:lstStyle/>
          <a:p>
            <a:r>
              <a:rPr lang="en-US" b="1" dirty="0" smtClean="0"/>
              <a:t>Who Sees the Results of the Exams?</a:t>
            </a:r>
            <a:endParaRPr lang="en-US" dirty="0"/>
          </a:p>
        </p:txBody>
      </p:sp>
      <p:sp>
        <p:nvSpPr>
          <p:cNvPr id="3" name="Content Placeholder 2"/>
          <p:cNvSpPr>
            <a:spLocks noGrp="1"/>
          </p:cNvSpPr>
          <p:nvPr>
            <p:ph idx="1"/>
            <p:custDataLst>
              <p:tags r:id="rId2"/>
            </p:custDataLst>
          </p:nvPr>
        </p:nvSpPr>
        <p:spPr/>
        <p:txBody>
          <a:bodyPr>
            <a:normAutofit/>
          </a:bodyPr>
          <a:lstStyle/>
          <a:p>
            <a:r>
              <a:rPr lang="en-US" sz="1800" dirty="0" smtClean="0"/>
              <a:t>Whether or not you are able to wear a respirator without incurring a risk to your health</a:t>
            </a:r>
          </a:p>
          <a:p>
            <a:r>
              <a:rPr lang="en-US" sz="1800" dirty="0" smtClean="0"/>
              <a:t>Whether or not the physician recommends any limitations on your work or respirator use</a:t>
            </a:r>
          </a:p>
          <a:p>
            <a:r>
              <a:rPr lang="en-US" sz="1800" dirty="0" smtClean="0"/>
              <a:t>Your exam results are confidential</a:t>
            </a:r>
            <a:endParaRPr lang="en-US" sz="1800" dirty="0"/>
          </a:p>
        </p:txBody>
      </p:sp>
      <p:sp>
        <p:nvSpPr>
          <p:cNvPr id="4" name="Text Placeholder 3"/>
          <p:cNvSpPr>
            <a:spLocks noGrp="1"/>
          </p:cNvSpPr>
          <p:nvPr>
            <p:ph type="body" sz="half" idx="11"/>
            <p:custDataLst>
              <p:tags r:id="rId3"/>
            </p:custDataLst>
          </p:nvPr>
        </p:nvSpPr>
        <p:spPr/>
        <p:txBody>
          <a:bodyPr>
            <a:normAutofit fontScale="85000" lnSpcReduction="20000"/>
          </a:bodyPr>
          <a:lstStyle/>
          <a:p>
            <a:r>
              <a:rPr lang="en-US" dirty="0" smtClean="0"/>
              <a:t>100</a:t>
            </a:r>
            <a:endParaRPr lang="en-US" dirty="0"/>
          </a:p>
        </p:txBody>
      </p:sp>
      <p:sp>
        <p:nvSpPr>
          <p:cNvPr id="9" name="TextBox 8"/>
          <p:cNvSpPr txBox="1"/>
          <p:nvPr>
            <p:custDataLst>
              <p:tags r:id="rId4"/>
            </p:custDataLst>
          </p:nvPr>
        </p:nvSpPr>
        <p:spPr>
          <a:xfrm>
            <a:off x="2057400" y="4656749"/>
            <a:ext cx="2057400" cy="276999"/>
          </a:xfrm>
          <a:prstGeom prst="rect">
            <a:avLst/>
          </a:prstGeom>
          <a:noFill/>
        </p:spPr>
        <p:txBody>
          <a:bodyPr wrap="square" rtlCol="0">
            <a:spAutoFit/>
          </a:bodyPr>
          <a:lstStyle/>
          <a:p>
            <a:r>
              <a:rPr lang="en-US" sz="1200" dirty="0">
                <a:solidFill>
                  <a:schemeClr val="bg1"/>
                </a:solidFill>
                <a:latin typeface="Arial Black" pitchFamily="34" charset="0"/>
              </a:rPr>
              <a:t>Medical Surveillance</a:t>
            </a:r>
            <a:endParaRPr lang="en-US" sz="1200" dirty="0">
              <a:solidFill>
                <a:schemeClr val="bg1"/>
              </a:solidFill>
              <a:latin typeface="Arial Black" pitchFamily="34" charset="0"/>
              <a:cs typeface="Arial" pitchFamily="34" charset="0"/>
            </a:endParaRPr>
          </a:p>
        </p:txBody>
      </p:sp>
      <p:sp>
        <p:nvSpPr>
          <p:cNvPr id="10" name="TextBox 9"/>
          <p:cNvSpPr txBox="1"/>
          <p:nvPr>
            <p:custDataLst>
              <p:tags r:id="rId5"/>
            </p:custDataLst>
          </p:nvPr>
        </p:nvSpPr>
        <p:spPr>
          <a:xfrm>
            <a:off x="990600" y="4656750"/>
            <a:ext cx="1143000" cy="276999"/>
          </a:xfrm>
          <a:prstGeom prst="rect">
            <a:avLst/>
          </a:prstGeom>
          <a:noFill/>
        </p:spPr>
        <p:txBody>
          <a:bodyPr wrap="square" rtlCol="0">
            <a:spAutoFit/>
          </a:bodyPr>
          <a:lstStyle/>
          <a:p>
            <a:r>
              <a:rPr lang="en-US" sz="1200" dirty="0" smtClean="0">
                <a:solidFill>
                  <a:srgbClr val="FFC000"/>
                </a:solidFill>
                <a:latin typeface="Arial Black" pitchFamily="34" charset="0"/>
              </a:rPr>
              <a:t>Chapter 4</a:t>
            </a:r>
            <a:endParaRPr lang="en-US" sz="1200" dirty="0">
              <a:solidFill>
                <a:srgbClr val="FFC000"/>
              </a:solidFill>
              <a:latin typeface="Arial Black"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Y2NjY2NiIvPg0KCQk8dWljb2xvciBuYW1lPSJnbG93IiB2YWx1ZT0iMHgzNUQzMzQiLz4NCgkJPHVpY29sb3IgbmFtZT0idGV4dCIgdmFsdWU9IjB4RkZGRkZGIi8+DQoJCTx1aWNvbG9yIG5hbWU9ImxpZ2h0IiB2YWx1ZT0iMHg0ODQ4NDgiLz4NCgkJPHVpY29sb3IgbmFtZT0ic2hhZG93IiB2YWx1ZT0iMHgwMDAwMDAiLz4NCgkJPHVpY29sb3IgbmFtZT0iYmFja2dyb3VuZCIgdmFsdWU9IjB4NUY1RjU4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CEtLXF1aXogcG9kIGFuZCBtZXNzYWdlIGJveCB0ZXh0cy0tPg0KCQk8dWl0ZXh0IG5hbWU9IlFVSVpQT0RfUVVJWl9BVFRFTVBUIiB2YWx1ZT0iU8SxbmF2IERlbmVtZXNpOiIvPg0KCQk8dWl0ZXh0IG5hbWU9IlFVSVpQT0RfUVVJWl9BVFRFTVBUX1ZBTFVFIiB2YWx1ZT0iJW4vJXQiLz4NCgkJPHVpdGV4dCBuYW1lPSJRVUlaUE9EX1FVSVpfU0NPUkUiIHZhbHVlPSJQdWFuOiIvPg0KCQk8dWl0ZXh0IG5hbWU9IlFVSVpQT0RfUVVJWl9QQVNTU0NPUkUiIHZhbHVlPSJHZcOnbWUgUHVhbsSxOiIvPg0KCQk8dWl0ZXh0IG5hbWU9IlFVSVpQT0RfUVVJWl9NQVhTQ09SRSIgdmFsdWU9Ik1ha3NpbXVtIFB1YW46Ii8+DQoJCTx1aXRleHQgbmFtZT0iUVVJWlBPRF9RVUVTQVRNUFRfU1RSIiB2YWx1ZT0iRGVuZW1lOiAlbi8ldCIvPg0KCQk8dWl0ZXh0IG5hbWU9IlFVSVpQT0RfUVVFU1RZUEVfU1RSIiB2YWx1ZT0iVMO8cjogJXMiLz4NCgkJPHVpdGV4dCBuYW1lPSJRVUlaUE9EX1FVRVNUWVBFX0dSRCIgdmFsdWU9IkJhc2FtYWtsxLEiLz4NCgkJPHVpdGV4dCBuYW1lPSJRVUlaUE9EX1FVRVNUWVBFX1NWWSIgdmFsdWU9IkFua2V0Ii8+DQoJCTx1aXRleHQgbmFtZT0iUVVJWlBPRF9RVUlaQVRNUFRfSU5GIiB2YWx1ZT0iU8SxbsSxcnPEsXoiLz4NCgkJPHVpdGV4dCBuYW1lPSJRVUlaUE9EX1FVRVNBVE1QVF9JTkYiIHZhbHVlPSJTxLFuxLFyc8SxeiIvPg0KCQk8dWl0ZXh0IG5hbWU9IldBUk5JTkdNU0dfWUVTU1RSSU5HIiB2YWx1ZT0iRXZldCIvPg0KCQk8dWl0ZXh0IG5hbWU9IldBUk5JTkdNU0dfTk9TVFJJTkciIHZhbHVlPSJIYXnEsXIiLz4NCgkJPHVpdGV4dCBuYW1lPSJXQVJOSU5HTVNHX1RJVExFU1RSSU5HIiB2YWx1ZT0iU8SxbmF2IEdlemlubWUgVXlhcsSxc8SxIi8+DQoJCTx1aXRleHQgbmFtZT0iV0FSTklOR01TR19NU0dTVFJJTkciIHZhbHVlPSJCdSBTxLFuYXZkYSBkZW5lbm1lbWnFnyBzb3J1bGFyIHZhci4mI3hBOyYjeEE7RXZldCBzZcOnZW5lxJ9pbmkgdMSxa2xhdMSxcnNhbsSxeiBTxLFuYXZkYW4gw6fEsWthY2Frc8SxbsSxei4gU8SxbmF2YSBkZXZhbSBldG1layBpw6dpbiBIYXnEsXIgc2XDp2VuZcSfaW5pIHTEsWtsYXTEsW4uIi8+DQoJCTx1aXRleHQgbmFtZT0iSU5GT1JNQVRJT05fSDI2NF9GTEFTSFBMQVlFUiIgdmFsdWU9IkJpbGdpc2F5YXLEsW7EsXphIHnDvGtsw7wgb2xhbiBnZcOnZXJsaSBGbGFzaCBQbGF5ZXIgc8O8csO8bcO8IGJ1IHZpZGVveXUgZGVzdGVrbGVtaXlvci4gRW4gc29uIEZsYXNoIFBsYXllciBzw7xyw7xtw7xuw7wgaW5kaXJtZWsgacOnaW4gdmlkZW8gYWxhbsSxbsSxIHTEsWtsYXTEs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thdMSxbMSxbWPEsWxhcmEga2VuYXIgw6d1YnXEn3VudSBnw7ZzdGVyIi8+DQoJCTx1aXRleHQgbmFtZT0iTVVURSIgdmFsdWU9IlNlc3NpeiIvPg0KCQk8dWl0ZXh0IG5hbWU9IkRPQ1dSQVBfVElUTEUiIHZhbHVlPSJQcmVzZW50ZXIgRG9zeWEgRWtpIi8+DQoJCTx1aXRleHQgbmFtZT0iRE9DV1JBUF9NU0ciIHZhbHVlPSJCaWxnaXNheWFyxLFtYSBLYXlkZXQiLz4NCgkJPHVpdGV4dCBuYW1lPSJET0NXUkFQX1BST01QVCIgdmFsdWU9IsSwbmRpcm1layBpw6dpbiBUxLFrbGF0xLFuIi8+DQoJPC9sYW5ndWFnZT4NCgk8bGFuZ3VhZ2UgaWQ9InJ1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tCh0LvQsNC50LQgJW4iLz4NCgkJPCEtLSBzdWJzdGl0dXRpb246ICVuID09IHNsaWRlIG51bWJlciAtLT4NCgkJPCEtLSBzdWJzdGl0dXRpb246ICV0ID09IHRvdGFsIHNsaWRlIGNvdW50IC0tPg0KCQk8dWl0ZXh0IG5hbWU9IlNDUlVCQkFSU1RBVFVTX1NMSURFSU5GTyIgdmFsdWU9ItCh0LvQsNC50LQgJW4gLyAldCB8ICIvPg0KCQk8dWl0ZXh0IG5hbWU9IlNDUlVCQkFSU1RBVFVTX1NUT1BQRUQiIHZhbHVlPSLQntGB0YLQsNC90L7QstC70LXQvdC+Ii8+DQoJCTx1aXRleHQgbmFtZT0iU0NSVUJCQVJTVEFUVVNfUExBWUlORyIgdmFsdWU9ItCS0L7RgdC/0YDQvtC40LfQstC10LTQtdC90LjQtSIvPg0KCQk8dWl0ZXh0IG5hbWU9IlNDUlVCQkFSU1RBVFVTX05PQVVESU8iIHZhbHVlPSLQndC10YIg0LDRg9C00LjQviIvPg0KCQk8dWl0ZXh0IG5hbWU9IlNDUlVCQkFSU1RBVFVTX1ZJRFBMQVlJTkciIHZhbHVlPSLQktC+0YHQv9GA0L7QuNC30LLQtdC00LXQvdC40LUg0LLQuNC00LXQviIvPg0KCQk8dWl0ZXh0IG5hbWU9IlNDUlVCQkFSU1RBVFVTX0xPQURJTkciIHZhbHVlPSLQl9Cw0LPRgNGD0LfQutCwIi8+DQoJCTx1aXRleHQgbmFtZT0iU0NSVUJCQVJTVEFUVVNfQlVGRkVSSU5HIiB2YWx1ZT0i0JHRg9GE0LXRgNC40LfQsNGG0LjRjyIvPg0KCQk8dWl0ZXh0IG5hbWU9IlNDUlVCQkFSU1RBVFVTX1FVRVNUSU9OIiB2YWx1ZT0i0J7RgtCy0LXRgiDQvdCwINCy0L7Qv9GA0L7RgSIvPg0KCQk8dWl0ZXh0IG5hbWU9IlNDUlVCQkFSU1RBVFVTX1JFVklFV1FVSVoiIHZhbHVlPSLQntCx0LfQvtGAINC+0L/RgNC+0YHQsCIvPg0KCQk8IS0tIHN1YnN0aXR1dGlvbjogJW0gPT0gbWludXRlcyByZW1haW5pbmcgLS0+DQoJCTwhLS0gc3Vic3RpdHV0aW9uOiAlcyA9PSBzZWNvbmRzIHJlbWFpbmluZyAtLT4NCgkJPHVpdGV4dCBuYW1lPSJFTEFQU0VEIiB2YWx1ZT0i0J7RgdGC0LDQu9C+0YHRjCAlbSDQvNC40L0uICVzINGBIi8+DQoJCTx1aXRleHQgbmFtZT0iTk9URk9VTkQiIHZhbHVlPSLQndC40YfQtdCz0L4g0L3QtSDQvdCw0LnQtNC10L3QviIvPg0KCQk8dWl0ZXh0IG5hbWU9IkFUVEFDSE1FTlRTIiB2YWx1ZT0i0JLQu9C+0LbQtdC90LjRjyIvPg0KCQk8IS0tIHN1YnN0aXR1dGlvbjogJXAgPT0gY3VycmVudCBzcGVha2VyJ3MgdGl0bGUgLS0+DQoJCTx1aXRleHQgbmFtZT0iQklPV0lOX1RJVExFIiB2YWx1ZT0i0JHQuNC+0LPRgNCw0YTQuNGPOiAlcCIvPg0KCQk8dWl0ZXh0IG5hbWU9IkJJT0JUTl9USVRMRSIgdmFsdWU9ItCR0LjQvtCz0YDQsNGE0LjRjyIvPg0KCQk8dWl0ZXh0IG5hbWU9IkRJVklERVJCVE5fVElUTEUiIHZhbHVlPSJ8Ii8+DQoJCTx1aXRleHQgbmFtZT0iQ09OVEFDVEJUTl9USVRMRSIgdmFsdWU9ItCa0L7QvdGC0LDQutGCIi8+DQoJCTx1aXRleHQgbmFtZT0iVEFCX1FVSVoiIHZhbHVlPSLQntC/0YDQvtGBIi8+DQoJCTx1aXRleHQgbmFtZT0iVEFCX09VVExJTkUiIHZhbHVlPSLQodGF0LXQvNCwIi8+DQoJCTx1aXRleHQgbmFtZT0iVEFCX1RIVU1CIiB2YWx1ZT0i0JHQtdCz0YPQvdC+0LoiLz4NCgkJPHVpdGV4dCBuYW1lPSJUQUJfTk9URVMiIHZhbHVlPSLQl9Cw0LzQtdGC0LrQuCIvPg0KCQk8dWl0ZXh0IG5hbWU9IlRBQl9TRUFSQ0giIHZhbHVlPSLQn9C+0LjRgdC6Ii8+DQoJCTx1aXRleHQgbmFtZT0iU0xJREVfSEVBRElORyIgdmFsdWU9ItCX0LDQs9C+0LvQvtCy0L7QuiDRgdC70LDQudC00LAiLz4NCgkJPHVpdGV4dCBuYW1lPSJEVVJBVElPTl9IRUFESU5HIiB2YWx1ZT0i0JTQu9C40YIt0YHRgtGMIi8+DQoJCTx1aXRleHQgbmFtZT0iU0VBUkNIX0hFQURJTkciIHZhbHVlPSLQn9C+0LjRgdC6INGC0LXQutGB0YLQsDoiLz4NCgkJPHVpdGV4dCBuYW1lPSJUSFVNQl9IRUFESU5HIiB2YWx1ZT0i0KHQu9Cw0LnQtCIvPg0KCQk8dWl0ZXh0IG5hbWU9IlRIVU1CX0lORk8iIHZhbHVlPSLQndCw0LfQstCw0L3QuNC1L9C00LvQuNGCLdC90L7RgdGC0YwiLz4NCgkJPHVpdGV4dCBuYW1lPSJBVFRBQ0hOQU1FX0hFQURJTkciIHZhbHVlPSLQmNC80Y8g0YTQsNC50LvQsCIvPg0KCQk8dWl0ZXh0IG5hbWU9IkFUVEFDSFNJWkVfSEVBRElORyIgdmFsdWU9ItCg0LDQt9C80LXRgCIvPg0KCQk8dWl0ZXh0IG5hbWU9IlNMSURFX05PVEVTIiB2YWx1ZT0i0JfQsNC80LXRgtC60Lgg0Log0YHQu9Cw0LnQtNGDIi8+DQoJCTwhLS1xdWl6IHBvZCBhbmQgbWVzc2FnZSBib3ggdGV4dHMtLT4NCgkJPHVpdGV4dCBuYW1lPSJRVUlaUE9EX1FVSVpfQVRURU1QVCIgdmFsdWU9ItCf0L7Qv9GL0YLQutCwINC/0YDQvtC50YLQuCDQvtC/0YDQvtGBOiIvPg0KCQk8dWl0ZXh0IG5hbWU9IlFVSVpQT0RfUVVJWl9BVFRFTVBUX1ZBTFVFIiB2YWx1ZT0iJW4g0LjQtyAldCIvPg0KCQk8dWl0ZXh0IG5hbWU9IlFVSVpQT0RfUVVJWl9TQ09SRSIgdmFsdWU9ItCd0LDQsdGA0LDQvdC+INCx0LDQu9C70L7QsjoiLz4NCgkJPHVpdGV4dCBuYW1lPSJRVUlaUE9EX1FVSVpfUEFTU1NDT1JFIiB2YWx1ZT0i0J/RgNC+0YXQvtC00L3QvtC5INGA0LXQt9GD0LvRjNGC0LDRgjoiLz4NCgkJPHVpdGV4dCBuYW1lPSJRVUlaUE9EX1FVSVpfTUFYU0NPUkUiIHZhbHVlPSLQnNCw0LrRgdC40LzQsNC70YzQvdGL0Lkg0YDQtdC30YPQu9GM0YLQsNGCOiIvPg0KCQk8dWl0ZXh0IG5hbWU9IlFVSVpQT0RfUVVFU0FUTVBUX1NUUiIgdmFsdWU9ItCf0L7Qv9GL0YLQutCwOiAlbiDQuNC3ICV0Ii8+DQoJCTx1aXRleHQgbmFtZT0iUVVJWlBPRF9RVUVTVFlQRV9TVFIiIHZhbHVlPSLQotC40L86ICVzIi8+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0LvRjNGI0L7QtSDRh9C40YHQu9C+Ii8+DQoJCTx1aXRleHQgbmFtZT0iV0FSTklOR01TR19ZRVNTVFJJTkciIHZhbHVlPSLQlNCwIi8+DQoJCTx1aXRleHQgbmFtZT0iV0FSTklOR01TR19OT1NUUklORyIgdmFsdWU9ItCd0LXRgiIvPg0KCQk8dWl0ZXh0IG5hbWU9IldBUk5JTkdNU0dfVElUTEVTVFJJTkciIHZhbHVlPSLQn9GA0LXQtNGD0L/RgNC10LbQtNC10L3QuNC1INC+INC90LDQstC40LPQsNGG0LjQuCDQsiDQvtC/0YDQvtGB0LUiLz4NCgkJPHVpdGV4dCBuYW1lPSJXQVJOSU5HTVNHX01TR1NUUklORyIgdmFsdWU9ItCSINC+0L/RgNC+0YHQtSDQvtGB0YLQsNC70LjRgdGMINC90LXQvtGC0LLQtdGH0LXQvdC90YvQtSDQstC+0L/RgNC+0YHRiy7QndCw0LbQsNGC0LjQtSDQutC90L7Qv9C60LggJnF1b3Q70JTQsCZxdW90OyDQv9GA0LjQstC10LTQtdGCINC6INC30LDQutGA0YvRgtC40Y4g0L7Qv9GA0L7RgdCwLiDQndCw0LbQsNGC0LjQtSDQutC90L7Qv9C60LggJnF1b3Q70J3QtdGCJnF1b3Q7INC/0YDQvtC00L7Qu9C20LjRgiDQvtC/0YDQvtGBLiIvPg0KCQk8dWl0ZXh0IG5hbWU9IklORk9STUFUSU9OX0gyNjRfRkxBU0hQTEFZRVIiIHZhbHVlPSLQotC10LrRg9GJ0LDRjyDQstC10YDRgdC40Y8g0L/RgNC+0LjQs9GA0YvQstCw0YLQtdC70Y8gRmxhc2ggUGxheWVyLCDRg9GB0YLQsNC90L7QstC70LXQvdC90LDRjyDQvdCwINGN0YLQvtC8INC60L7QvNC/0YzRjtGC0LXRgNC1LCDQvdC1INC/0L7QtNC00LXRgNC20LjQstCw0LXRgiDRjdGC0L4g0LLQuNC00LXQvi4g0KnQtdC70LrQvdC40YLQtSDQsiDQvtCx0LvQsNGB0YLQuCDQstC40LTQtdC+LCDRh9GC0L7QsdGLINC30LDQs9GA0YPQt9C40YLRjCDQv9C+0YHQu9C10LTQvdGO0Y4g0LLQtdGA0YHQuNGOINC/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QvtC60LDQt9GL0LLQsNGC0Ywg0LLRgNC10LfQutGDINGD0YfQsNGB0YLQvdC40LrQsNC8Ii8+DQoJCTx1aXRleHQgbmFtZT0iTVVURSIgdmFsdWU9ItCe0YLQutC70Y7Rh9C40YLRjCDQt9Cy0YPQuiIvPg0KCQk8dWl0ZXh0IG5hbWU9IkRPQ1dSQVBfVElUTEUiIHZhbHVlPSLQktC70L7QttC10L3QuNC1INCyINGE0LDQudC7IEFkb2JlIFByZXNlbnRlciIvPg0KCQk8dWl0ZXh0IG5hbWU9IkRPQ1dSQVBfTVNHIiB2YWx1ZT0i0KHQvtGF0YDQsNC90LjRgtGMINCyINC/0LDQv9C60YMgJnF1b3Q70JzQvtC5INC60L7QvNC/0YzRjtGC0LXRgCZxdW90OyIvPg0KCQk8dWl0ZXh0IG5hbWU9IkRPQ1dSQVBfUFJPTVBUIiB2YWx1ZT0i0KnQtdC70LrQvdGD0YLRjCDQtNC70Y8g0LfQsNCz0YDRg9C30LrQuCIvPg0KCTwvbGFuZ3VhZ2U+DQo8L2NvbmZpZ3VyYXRpb24+DQo="/>
  <p:tag name="MMPROD_UIDATA" val="&lt;database version=&quot;7.0&quot;&gt;&lt;object type=&quot;1&quot; unique_id=&quot;10001&quot;&gt;&lt;property id=&quot;20139&quot; value=&quot;%n. %s&quot;/&gt;&lt;property id=&quot;20141&quot; value=&quot;IBT HazMAT 40hr - PRESENTATION &quot;/&gt;&lt;property id=&quot;20144&quot; value=&quot;1&quot;/&gt;&lt;property id=&quot;20146&quot; value=&quot;0&quot;/&gt;&lt;property id=&quot;20147&quot; value=&quot;0&quot;/&gt;&lt;property id=&quot;20148&quot; value=&quot;0&quot;/&gt;&lt;property id=&quot;20180&quot; value=&quot;3&quot;/&gt;&lt;property id=&quot;20181&quot; value=&quot;4&quot;/&gt;&lt;property id=&quot;20182&quot; value=&quot;0&quot;/&gt;&lt;property id=&quot;20183&quot; value=&quot;1&quot;/&gt;&lt;property id=&quot;20184&quot; value=&quot;7&quot;/&gt;&lt;property id=&quot;20193&quot; value=&quot;-1&quot;/&gt;&lt;property id=&quot;20224&quot; value=&quot;G:\projects\teamster hazwaste 40hr\40hr HAZWOPER final\presenter&quot;/&gt;&lt;property id=&quot;20250&quot; value=&quot;0&quot;/&gt;&lt;property id=&quot;20251&quot; value=&quot;0&quot;/&gt;&lt;property id=&quot;20259&quot; value=&quot;1&quot;/&gt;&lt;object type=&quot;8&quot; unique_id=&quot;10002&quot;&gt;&lt;/object&gt;&lt;object type=&quot;2&quot; unique_id=&quot;10003&quot;&gt;&lt;object type=&quot;3&quot; unique_id=&quot;10004&quot;&gt;&lt;property id=&quot;20148&quot; value=&quot;5&quot;/&gt;&lt;property id=&quot;20300&quot; value=&quot;Slide 522 - &amp;quot;HELP&amp;quot;&quot;/&gt;&lt;property id=&quot;20302&quot; value=&quot;1&quot;/&gt;&lt;property id=&quot;20303&quot; value=&quot;-1&quot;/&gt;&lt;property id=&quot;20307&quot; value=&quot;256&quot;/&gt;&lt;property id=&quot;20309&quot; value=&quot;-1&quot;/&gt;&lt;property id=&quot;20312&quot; value=&quot;0&quot;/&gt;&lt;/object&gt;&lt;object type=&quot;3&quot; unique_id=&quot;10080&quot;&gt;&lt;property id=&quot;20148&quot; value=&quot;5&quot;/&gt;&lt;property id=&quot;20300&quot; value=&quot;Slide 1 - &amp;quot;IBT Safety and Health Department &amp;#x0D;&amp;#x0A;Worker Training Program&amp;quot;&quot;/&gt;&lt;property id=&quot;20302&quot; value=&quot;1&quot;/&gt;&lt;property id=&quot;20303&quot; value=&quot;-1&quot;/&gt;&lt;property id=&quot;20307&quot; value=&quot;259&quot;/&gt;&lt;property id=&quot;20309&quot; value=&quot;-1&quot;/&gt;&lt;property id=&quot;20312&quot; value=&quot;0&quot;/&gt;&lt;/object&gt;&lt;object type=&quot;3&quot; unique_id=&quot;10130&quot;&gt;&lt;property id=&quot;20148&quot; value=&quot;5&quot;/&gt;&lt;property id=&quot;20300&quot; value=&quot;Slide 525 - &amp;quot;RESOURCES&amp;quot;&quot;/&gt;&lt;property id=&quot;20302&quot; value=&quot;1&quot;/&gt;&lt;property id=&quot;20303&quot; value=&quot;-1&quot;/&gt;&lt;property id=&quot;20307&quot; value=&quot;260&quot;/&gt;&lt;property id=&quot;20309&quot; value=&quot;-1&quot;/&gt;&lt;property id=&quot;20312&quot; value=&quot;0&quot;/&gt;&lt;/object&gt;&lt;object type=&quot;3&quot; unique_id=&quot;10256&quot;&gt;&lt;property id=&quot;20148&quot; value=&quot;5&quot;/&gt;&lt;property id=&quot;20300&quot; value=&quot;Slide 10 - &amp;quot;Chapter 1&amp;#x0D;&amp;#x0A;&amp;#x0D;&amp;#x0A;Rights, Responsibilities, &amp;#x0D;&amp;#x0A;and Lessons Learned&amp;#x0D;&amp;#x0A;&amp;quot;&quot;/&gt;&lt;property id=&quot;20302&quot; value=&quot;1&quot;/&gt;&lt;property id=&quot;20303&quot; value=&quot;-1&quot;/&gt;&lt;property id=&quot;20307&quot; value=&quot;266&quot;/&gt;&lt;property id=&quot;20309&quot; value=&quot;-1&quot;/&gt;&lt;property id=&quot;20312&quot; value=&quot;0&quot;/&gt;&lt;/object&gt;&lt;object type=&quot;3&quot; unique_id=&quot;10257&quot;&gt;&lt;property id=&quot;20148&quot; value=&quot;5&quot;/&gt;&lt;property id=&quot;20300&quot; value=&quot;Slide 11 - &amp;quot;Learning Objectives&amp;#x0D;&amp;#x0A; &amp;#x0D;&amp;#x0A;This chapter discusses the legal standards that apply to worker safety and health at hazardo&quot;/&gt;&lt;property id=&quot;20302&quot; value=&quot;1&quot;/&gt;&lt;property id=&quot;20303&quot; value=&quot;-1&quot;/&gt;&lt;property id=&quot;20307&quot; value=&quot;267&quot;/&gt;&lt;property id=&quot;20309&quot; value=&quot;-1&quot;/&gt;&lt;property id=&quot;20312&quot; value=&quot;0&quot;/&gt;&lt;/object&gt;&lt;object type=&quot;3&quot; unique_id=&quot;10659&quot;&gt;&lt;property id=&quot;20148&quot; value=&quot;5&quot;/&gt;&lt;property id=&quot;20300&quot; value=&quot;Slide 2 - &amp;quot;Teamsters Initial Hazardous Waste Worker Course&amp;#x0D;&amp;#x0A;2013 Edition&amp;#x0D;&amp;#x0A; &amp;#x0D;&amp;#x0A;Worker training grants from the National Institute o&quot;/&gt;&lt;property id=&quot;20302&quot; value=&quot;1&quot;/&gt;&lt;property id=&quot;20303&quot; value=&quot;-1&quot;/&gt;&lt;property id=&quot;20307&quot; value=&quot;280&quot;/&gt;&lt;property id=&quot;20309&quot; value=&quot;-1&quot;/&gt;&lt;property id=&quot;20312&quot; value=&quot;0&quot;/&gt;&lt;/object&gt;&lt;object type=&quot;3&quot; unique_id=&quot;10660&quot;&gt;&lt;property id=&quot;20148&quot; value=&quot;5&quot;/&gt;&lt;property id=&quot;20300&quot; value=&quot;Slide 3 - &amp;quot;Preface&amp;#x0D;&amp;#x0A;This manual covers the topics that OSHA requires for the initial training of workers involved in the clean &quot;/&gt;&lt;property id=&quot;20302&quot; value=&quot;1&quot;/&gt;&lt;property id=&quot;20303&quot; value=&quot;-1&quot;/&gt;&lt;property id=&quot;20307&quot; value=&quot;281&quot;/&gt;&lt;property id=&quot;20309&quot; value=&quot;-1&quot;/&gt;&lt;property id=&quot;20312&quot; value=&quot;0&quot;/&gt;&lt;/object&gt;&lt;object type=&quot;3&quot; unique_id=&quot;10661&quot;&gt;&lt;property id=&quot;20148&quot; value=&quot;5&quot;/&gt;&lt;property id=&quot;20300&quot; value=&quot;Slide 5 - &amp;quot;Teamster Instructors &amp;#x0D;&amp;#x0A;Teamster instructors use effective and participatory adult education methods, real equipment,&quot;/&gt;&lt;property id=&quot;20302&quot; value=&quot;1&quot;/&gt;&lt;property id=&quot;20303&quot; value=&quot;-1&quot;/&gt;&lt;property id=&quot;20307&quot; value=&quot;282&quot;/&gt;&lt;property id=&quot;20309&quot; value=&quot;-1&quot;/&gt;&lt;property id=&quot;20312&quot; value=&quot;0&quot;/&gt;&lt;/object&gt;&lt;object type=&quot;3&quot; unique_id=&quot;10662&quot;&gt;&lt;property id=&quot;20148&quot; value=&quot;5&quot;/&gt;&lt;property id=&quot;20300&quot; value=&quot;Slide 13 - &amp;quot;What Government Agencies You Should Know?&amp;quot;&quot;/&gt;&lt;property id=&quot;20302&quot; value=&quot;1&quot;/&gt;&lt;property id=&quot;20303&quot; value=&quot;-1&quot;/&gt;&lt;property id=&quot;20307&quot; value=&quot;276&quot;/&gt;&lt;property id=&quot;20309&quot; value=&quot;-1&quot;/&gt;&lt;property id=&quot;20312&quot; value=&quot;0&quot;/&gt;&lt;/object&gt;&lt;object type=&quot;3&quot; unique_id=&quot;10663&quot;&gt;&lt;property id=&quot;20148&quot; value=&quot;5&quot;/&gt;&lt;property id=&quot;20300&quot; value=&quot;Slide 14 - &amp;quot;What is OSHA?&amp;quot;&quot;/&gt;&lt;property id=&quot;20302&quot; value=&quot;1&quot;/&gt;&lt;property id=&quot;20303&quot; value=&quot;-1&quot;/&gt;&lt;property id=&quot;20307&quot; value=&quot;277&quot;/&gt;&lt;property id=&quot;20309&quot; value=&quot;-1&quot;/&gt;&lt;property id=&quot;20312&quot; value=&quot;0&quot;/&gt;&lt;/object&gt;&lt;object type=&quot;3&quot; unique_id=&quot;10664&quot;&gt;&lt;property id=&quot;20148&quot; value=&quot;5&quot;/&gt;&lt;property id=&quot;20300&quot; value=&quot;Slide 15 - &amp;quot;What is OSHA?&amp;quot;&quot;/&gt;&lt;property id=&quot;20302&quot; value=&quot;1&quot;/&gt;&lt;property id=&quot;20303&quot; value=&quot;-1&quot;/&gt;&lt;property id=&quot;20307&quot; value=&quot;278&quot;/&gt;&lt;property id=&quot;20309&quot; value=&quot;-1&quot;/&gt;&lt;property id=&quot;20312&quot; value=&quot;0&quot;/&gt;&lt;/object&gt;&lt;object type=&quot;3&quot; unique_id=&quot;10665&quot;&gt;&lt;property id=&quot;20148&quot; value=&quot;5&quot;/&gt;&lt;property id=&quot;20300&quot; value=&quot;Slide 16 - &amp;quot;What is OSHA HAZWOPER Standard?&amp;quot;&quot;/&gt;&lt;property id=&quot;20302&quot; value=&quot;1&quot;/&gt;&lt;property id=&quot;20303&quot; value=&quot;-1&quot;/&gt;&lt;property id=&quot;20307&quot; value=&quot;279&quot;/&gt;&lt;property id=&quot;20309&quot; value=&quot;-1&quot;/&gt;&lt;property id=&quot;20312&quot; value=&quot;0&quot;/&gt;&lt;/object&gt;&lt;object type=&quot;3&quot; unique_id=&quot;10666&quot;&gt;&lt;property id=&quot;20148&quot; value=&quot;5&quot;/&gt;&lt;property id=&quot;20300&quot; value=&quot;Slide 19 - &amp;quot;What is OSHA HAZWOPER Standard?&amp;quot;&quot;/&gt;&lt;property id=&quot;20302&quot; value=&quot;1&quot;/&gt;&lt;property id=&quot;20303&quot; value=&quot;-1&quot;/&gt;&lt;property id=&quot;20307&quot; value=&quot;283&quot;/&gt;&lt;property id=&quot;20309&quot; value=&quot;-1&quot;/&gt;&lt;property id=&quot;20312&quot; value=&quot;0&quot;/&gt;&lt;/object&gt;&lt;object type=&quot;3&quot; unique_id=&quot;10667&quot;&gt;&lt;property id=&quot;20148&quot; value=&quot;5&quot;/&gt;&lt;property id=&quot;20300&quot; value=&quot;Slide 20 - &amp;quot;What are HAZWOPER Training Requirements?&amp;quot;&quot;/&gt;&lt;property id=&quot;20302&quot; value=&quot;1&quot;/&gt;&lt;property id=&quot;20303&quot; value=&quot;-1&quot;/&gt;&lt;property id=&quot;20307&quot; value=&quot;284&quot;/&gt;&lt;property id=&quot;20309&quot; value=&quot;-1&quot;/&gt;&lt;property id=&quot;20312&quot; value=&quot;0&quot;/&gt;&lt;/object&gt;&lt;object type=&quot;3&quot; unique_id=&quot;10668&quot;&gt;&lt;property id=&quot;20148&quot; value=&quot;5&quot;/&gt;&lt;property id=&quot;20300&quot; value=&quot;Slide 21 - &amp;quot;RCRA, Superfund and SARA&amp;quot;&quot;/&gt;&lt;property id=&quot;20302&quot; value=&quot;1&quot;/&gt;&lt;property id=&quot;20303&quot; value=&quot;-1&quot;/&gt;&lt;property id=&quot;20307&quot; value=&quot;286&quot;/&gt;&lt;property id=&quot;20309&quot; value=&quot;-1&quot;/&gt;&lt;property id=&quot;20312&quot; value=&quot;0&quot;/&gt;&lt;/object&gt;&lt;object type=&quot;3&quot; unique_id=&quot;10669&quot;&gt;&lt;property id=&quot;20148&quot; value=&quot;5&quot;/&gt;&lt;property id=&quot;20300&quot; value=&quot;Slide 22 - &amp;quot;&amp;#x0D;&amp;#x0A;What are Your OSHA Rights?&amp;#x0D;&amp;#x0A;&amp;quot;&quot;/&gt;&lt;property id=&quot;20302&quot; value=&quot;1&quot;/&gt;&lt;property id=&quot;20303&quot; value=&quot;-1&quot;/&gt;&lt;property id=&quot;20307&quot; value=&quot;287&quot;/&gt;&lt;property id=&quot;20309&quot; value=&quot;-1&quot;/&gt;&lt;property id=&quot;20312&quot; value=&quot;0&quot;/&gt;&lt;/object&gt;&lt;object type=&quot;3&quot; unique_id=&quot;10670&quot;&gt;&lt;property id=&quot;20148&quot; value=&quot;5&quot;/&gt;&lt;property id=&quot;20300&quot; value=&quot;Slide 23 - &amp;quot;What are Your OSHA Rights?&amp;quot;&quot;/&gt;&lt;property id=&quot;20302&quot; value=&quot;1&quot;/&gt;&lt;property id=&quot;20303&quot; value=&quot;-1&quot;/&gt;&lt;property id=&quot;20307&quot; value=&quot;288&quot;/&gt;&lt;property id=&quot;20309&quot; value=&quot;-1&quot;/&gt;&lt;property id=&quot;20312&quot; value=&quot;0&quot;/&gt;&lt;/object&gt;&lt;object type=&quot;3&quot; unique_id=&quot;10671&quot;&gt;&lt;property id=&quot;20148&quot; value=&quot;5&quot;/&gt;&lt;property id=&quot;20300&quot; value=&quot;Slide 24 - &amp;quot;What is your Responsibilities Under OSHA?&amp;quot;&quot;/&gt;&lt;property id=&quot;20302&quot; value=&quot;1&quot;/&gt;&lt;property id=&quot;20303&quot; value=&quot;-1&quot;/&gt;&lt;property id=&quot;20307&quot; value=&quot;289&quot;/&gt;&lt;property id=&quot;20309&quot; value=&quot;-1&quot;/&gt;&lt;property id=&quot;20312&quot; value=&quot;0&quot;/&gt;&lt;/object&gt;&lt;object type=&quot;3&quot; unique_id=&quot;10672&quot;&gt;&lt;property id=&quot;20148&quot; value=&quot;5&quot;/&gt;&lt;property id=&quot;20300&quot; value=&quot;Slide 25 - &amp;quot;&amp;#x0D;&amp;#x0A;The Right to Refuse Dangerous Work&amp;#x0D;&amp;#x0A;&amp;quot;&quot;/&gt;&lt;property id=&quot;20302&quot; value=&quot;1&quot;/&gt;&lt;property id=&quot;20303&quot; value=&quot;-1&quot;/&gt;&lt;property id=&quot;20307&quot; value=&quot;290&quot;/&gt;&lt;property id=&quot;20309&quot; value=&quot;-1&quot;/&gt;&lt;property id=&quot;20312&quot; value=&quot;0&quot;/&gt;&lt;/object&gt;&lt;object type=&quot;3&quot; unique_id=&quot;10771&quot;&gt;&lt;property id=&quot;20148&quot; value=&quot;5&quot;/&gt;&lt;property id=&quot;20300&quot; value=&quot;Slide 26 - &amp;quot;The Right to Stop Work at DOE Sites&amp;quot;&quot;/&gt;&lt;property id=&quot;20302&quot; value=&quot;1&quot;/&gt;&lt;property id=&quot;20303&quot; value=&quot;-1&quot;/&gt;&lt;property id=&quot;20307&quot; value=&quot;291&quot;/&gt;&lt;property id=&quot;20309&quot; value=&quot;-1&quot;/&gt;&lt;property id=&quot;20312&quot; value=&quot;0&quot;/&gt;&lt;/object&gt;&lt;object type=&quot;3&quot; unique_id=&quot;10772&quot;&gt;&lt;property id=&quot;20148&quot; value=&quot;5&quot;/&gt;&lt;property id=&quot;20300&quot; value=&quot;Slide 27 - &amp;quot;&amp;#x0D;&amp;#x0A;For Drivers, Mechanics and Freight Handlers&amp;#x0D;&amp;#x0A;&amp;quot;&quot;/&gt;&lt;property id=&quot;20302&quot; value=&quot;1&quot;/&gt;&lt;property id=&quot;20303&quot; value=&quot;-1&quot;/&gt;&lt;property id=&quot;20307&quot; value=&quot;292&quot;/&gt;&lt;property id=&quot;20309&quot; value=&quot;-1&quot;/&gt;&lt;property id=&quot;20312&quot; value=&quot;0&quot;/&gt;&lt;/object&gt;&lt;object type=&quot;3&quot; unique_id=&quot;10773&quot;&gt;&lt;property id=&quot;20148&quot; value=&quot;5&quot;/&gt;&lt;property id=&quot;20300&quot; value=&quot;Slide 28 - &amp;quot;&amp;#x0D;&amp;#x0A;What are the DOT Training Requirements for Transportation Workers?&amp;#x0D;&amp;#x0A;&amp;quot;&quot;/&gt;&lt;property id=&quot;20302&quot; value=&quot;1&quot;/&gt;&lt;property id=&quot;20303&quot; value=&quot;-1&quot;/&gt;&lt;property id=&quot;20307&quot; value=&quot;293&quot;/&gt;&lt;property id=&quot;20309&quot; value=&quot;-1&quot;/&gt;&lt;property id=&quot;20312&quot; value=&quot;0&quot;/&gt;&lt;/object&gt;&lt;object type=&quot;3&quot; unique_id=&quot;10774&quot;&gt;&lt;property id=&quot;20148&quot; value=&quot;5&quot;/&gt;&lt;property id=&quot;20300&quot; value=&quot;Slide 29 - &amp;quot;&amp;#x0D;&amp;#x0A;What are the DOT Training Requirements for Transportation Workers?&amp;#x0D;&amp;#x0A;&amp;quot;&quot;/&gt;&lt;property id=&quot;20302&quot; value=&quot;1&quot;/&gt;&lt;property id=&quot;20303&quot; value=&quot;-1&quot;/&gt;&lt;property id=&quot;20307&quot; value=&quot;294&quot;/&gt;&lt;property id=&quot;20309&quot; value=&quot;-1&quot;/&gt;&lt;property id=&quot;20312&quot; value=&quot;0&quot;/&gt;&lt;/object&gt;&lt;object type=&quot;3&quot; unique_id=&quot;11055&quot;&gt;&lt;property id=&quot;20148&quot; value=&quot;5&quot;/&gt;&lt;property id=&quot;20300&quot; value=&quot;Slide 31 - &amp;quot;Review Questions for Chapter 1&amp;#x0D;&amp;#x0A;&amp;quot;&quot;/&gt;&lt;property id=&quot;20302&quot; value=&quot;1&quot;/&gt;&lt;property id=&quot;20303&quot; value=&quot;-1&quot;/&gt;&lt;property id=&quot;20307&quot; value=&quot;296&quot;/&gt;&lt;property id=&quot;20309&quot; value=&quot;-1&quot;/&gt;&lt;property id=&quot;20312&quot; value=&quot;0&quot;/&gt;&lt;/object&gt;&lt;object type=&quot;3&quot; unique_id=&quot;11056&quot;&gt;&lt;property id=&quot;20148&quot; value=&quot;5&quot;/&gt;&lt;property id=&quot;20300&quot; value=&quot;Slide 32 - &amp;quot;Review Questions for Chapter 1&amp;quot;&quot;/&gt;&lt;property id=&quot;20302&quot; value=&quot;1&quot;/&gt;&lt;property id=&quot;20303&quot; value=&quot;-1&quot;/&gt;&lt;property id=&quot;20307&quot; value=&quot;297&quot;/&gt;&lt;property id=&quot;20309&quot; value=&quot;-1&quot;/&gt;&lt;property id=&quot;20312&quot; value=&quot;0&quot;/&gt;&lt;/object&gt;&lt;object type=&quot;3&quot; unique_id=&quot;11147&quot;&gt;&lt;property id=&quot;20148&quot; value=&quot;5&quot;/&gt;&lt;property id=&quot;20300&quot; value=&quot;Slide 33 - &amp;quot;Chapter 2&amp;#x0D;&amp;#x0A;&amp;#x0D;&amp;#x0A;Safety Hazards&amp;quot;&quot;/&gt;&lt;property id=&quot;20302&quot; value=&quot;1&quot;/&gt;&lt;property id=&quot;20303&quot; value=&quot;-1&quot;/&gt;&lt;property id=&quot;20307&quot; value=&quot;298&quot;/&gt;&lt;property id=&quot;20309&quot; value=&quot;-1&quot;/&gt;&lt;property id=&quot;20312&quot; value=&quot;0&quot;/&gt;&lt;/object&gt;&lt;object type=&quot;3&quot; unique_id=&quot;11303&quot;&gt;&lt;property id=&quot;20148&quot; value=&quot;5&quot;/&gt;&lt;property id=&quot;20300&quot; value=&quot;Slide 12 - &amp;quot;3. IDENTIFY the training requirements for hazardous waste workers. &amp;#x0D;&amp;#x0A; &amp;#x0D;&amp;#x0A;4. IDENTIFY the rights and responsibilities &quot;/&gt;&lt;property id=&quot;20302&quot; value=&quot;1&quot;/&gt;&lt;property id=&quot;20303&quot; value=&quot;-1&quot;/&gt;&lt;property id=&quot;20307&quot; value=&quot;300&quot;/&gt;&lt;property id=&quot;20309&quot; value=&quot;-1&quot;/&gt;&lt;property id=&quot;20312&quot; value=&quot;0&quot;/&gt;&lt;/object&gt;&lt;object type=&quot;3&quot; unique_id=&quot;11304&quot;&gt;&lt;property id=&quot;20148&quot; value=&quot;5&quot;/&gt;&lt;property id=&quot;20300&quot; value=&quot;Slide 34 - &amp;quot;Learning Objectives&amp;#x0D;&amp;#x0A; &amp;#x0D;&amp;#x0A;This chapter discusses how to recognize and control safety hazards at work.&amp;#x0D;&amp;#x0A; &amp;#x0D;&amp;#x0A;After completi&quot;/&gt;&lt;property id=&quot;20302&quot; value=&quot;1&quot;/&gt;&lt;property id=&quot;20303&quot; value=&quot;-1&quot;/&gt;&lt;property id=&quot;20307&quot; value=&quot;299&quot;/&gt;&lt;property id=&quot;20309&quot; value=&quot;-1&quot;/&gt;&lt;property id=&quot;20312&quot; value=&quot;0&quot;/&gt;&lt;/object&gt;&lt;object type=&quot;3&quot; unique_id=&quot;11307&quot;&gt;&lt;property id=&quot;20148&quot; value=&quot;5&quot;/&gt;&lt;property id=&quot;20300&quot; value=&quot;Slide 36 - &amp;quot;&amp;#x0D;&amp;#x0A;&amp;#x0D;&amp;#x0A;What are Safety, Health, and Other Hazards on the Site?&amp;#x0D;&amp;#x0A;&amp;#x0D;&amp;#x0A;&amp;quot;&quot;/&gt;&lt;property id=&quot;20302&quot; value=&quot;1&quot;/&gt;&lt;property id=&quot;20303&quot; value=&quot;-1&quot;/&gt;&lt;property id=&quot;20307&quot; value=&quot;302&quot;/&gt;&lt;property id=&quot;20309&quot; value=&quot;-1&quot;/&gt;&lt;property id=&quot;20312&quot; value=&quot;0&quot;/&gt;&lt;/object&gt;&lt;object type=&quot;3&quot; unique_id=&quot;11309&quot;&gt;&lt;property id=&quot;20148&quot; value=&quot;5&quot;/&gt;&lt;property id=&quot;20300&quot; value=&quot;Slide 38 - &amp;quot;&amp;#x0D;&amp;#x0A;&amp;#x0D;&amp;#x0A;“Safety” and  “Accidents” Defined&amp;#x0D;&amp;#x0A;&amp;#x0D;&amp;#x0A;&amp;quot;&quot;/&gt;&lt;property id=&quot;20302&quot; value=&quot;1&quot;/&gt;&lt;property id=&quot;20303&quot; value=&quot;-1&quot;/&gt;&lt;property id=&quot;20307&quot; value=&quot;304&quot;/&gt;&lt;property id=&quot;20309&quot; value=&quot;-1&quot;/&gt;&lt;property id=&quot;20312&quot; value=&quot;0&quot;/&gt;&lt;/object&gt;&lt;object type=&quot;3&quot; unique_id=&quot;11311&quot;&gt;&lt;property id=&quot;20148&quot; value=&quot;5&quot;/&gt;&lt;property id=&quot;20300&quot; value=&quot;Slide 40 - &amp;quot;What Causes Accidents?&amp;quot;&quot;/&gt;&lt;property id=&quot;20302&quot; value=&quot;1&quot;/&gt;&lt;property id=&quot;20303&quot; value=&quot;-1&quot;/&gt;&lt;property id=&quot;20307&quot; value=&quot;306&quot;/&gt;&lt;property id=&quot;20309&quot; value=&quot;-1&quot;/&gt;&lt;property id=&quot;20312&quot; value=&quot;0&quot;/&gt;&lt;/object&gt;&lt;object type=&quot;3&quot; unique_id=&quot;11312&quot;&gt;&lt;property id=&quot;20148&quot; value=&quot;5&quot;/&gt;&lt;property id=&quot;20300&quot; value=&quot;Slide 41 - &amp;quot;&amp;#x0D;&amp;#x0A;What are Unsafe Acts?&amp;#x0D;&amp;#x0A;&amp;#x0D;&amp;#x0A;&amp;quot;&quot;/&gt;&lt;property id=&quot;20302&quot; value=&quot;1&quot;/&gt;&lt;property id=&quot;20303&quot; value=&quot;-1&quot;/&gt;&lt;property id=&quot;20307&quot; value=&quot;307&quot;/&gt;&lt;property id=&quot;20309&quot; value=&quot;-1&quot;/&gt;&lt;property id=&quot;20312&quot; value=&quot;0&quot;/&gt;&lt;/object&gt;&lt;object type=&quot;3&quot; unique_id=&quot;11313&quot;&gt;&lt;property id=&quot;20148&quot; value=&quot;5&quot;/&gt;&lt;property id=&quot;20300&quot; value=&quot;Slide 42 - &amp;quot;&amp;#x0D;&amp;#x0A;What are Unsafe Conditions?&amp;#x0D;&amp;#x0A;&amp;quot;&quot;/&gt;&lt;property id=&quot;20302&quot; value=&quot;1&quot;/&gt;&lt;property id=&quot;20303&quot; value=&quot;-1&quot;/&gt;&lt;property id=&quot;20307&quot; value=&quot;308&quot;/&gt;&lt;property id=&quot;20309&quot; value=&quot;-1&quot;/&gt;&lt;property id=&quot;20312&quot; value=&quot;0&quot;/&gt;&lt;/object&gt;&lt;object type=&quot;3&quot; unique_id=&quot;11314&quot;&gt;&lt;property id=&quot;20148&quot; value=&quot;5&quot;/&gt;&lt;property id=&quot;20300&quot; value=&quot;Slide 43 - &amp;quot;What is Accident Prevention?&amp;quot;&quot;/&gt;&lt;property id=&quot;20302&quot; value=&quot;1&quot;/&gt;&lt;property id=&quot;20303&quot; value=&quot;-1&quot;/&gt;&lt;property id=&quot;20307&quot; value=&quot;309&quot;/&gt;&lt;property id=&quot;20309&quot; value=&quot;-1&quot;/&gt;&lt;property id=&quot;20312&quot; value=&quot;0&quot;/&gt;&lt;/object&gt;&lt;object type=&quot;3&quot; unique_id=&quot;11315&quot;&gt;&lt;property id=&quot;20148&quot; value=&quot;5&quot;/&gt;&lt;property id=&quot;20300&quot; value=&quot;Slide 44 - &amp;quot;&amp;#x0D;&amp;#x0A;What are Common Safety Hazards?&amp;#x0D;&amp;#x0A;&amp;quot;&quot;/&gt;&lt;property id=&quot;20302&quot; value=&quot;1&quot;/&gt;&lt;property id=&quot;20303&quot; value=&quot;-1&quot;/&gt;&lt;property id=&quot;20307&quot; value=&quot;310&quot;/&gt;&lt;property id=&quot;20309&quot; value=&quot;-1&quot;/&gt;&lt;property id=&quot;20312&quot; value=&quot;0&quot;/&gt;&lt;/object&gt;&lt;object type=&quot;3&quot; unique_id=&quot;11316&quot;&gt;&lt;property id=&quot;20148&quot; value=&quot;5&quot;/&gt;&lt;property id=&quot;20300&quot; value=&quot;Slide 45 - &amp;quot;&amp;#x0D;&amp;#x0A;What are Unsafe Working Surfaces?&amp;#x0D;&amp;#x0A;&amp;#x0D;&amp;#x0A;&amp;quot;&quot;/&gt;&lt;property id=&quot;20302&quot; value=&quot;1&quot;/&gt;&lt;property id=&quot;20303&quot; value=&quot;-1&quot;/&gt;&lt;property id=&quot;20307&quot; value=&quot;311&quot;/&gt;&lt;property id=&quot;20309&quot; value=&quot;-1&quot;/&gt;&lt;property id=&quot;20312&quot; value=&quot;0&quot;/&gt;&lt;/object&gt;&lt;object type=&quot;3&quot; unique_id=&quot;11317&quot;&gt;&lt;property id=&quot;20148&quot; value=&quot;5&quot;/&gt;&lt;property id=&quot;20300&quot; value=&quot;Slide 50 - &amp;quot;Vehicles and Heavy Equipment&amp;quot;&quot;/&gt;&lt;property id=&quot;20302&quot; value=&quot;1&quot;/&gt;&lt;property id=&quot;20303&quot; value=&quot;-1&quot;/&gt;&lt;property id=&quot;20307&quot; value=&quot;312&quot;/&gt;&lt;property id=&quot;20309&quot; value=&quot;-1&quot;/&gt;&lt;property id=&quot;20312&quot; value=&quot;0&quot;/&gt;&lt;/object&gt;&lt;object type=&quot;3&quot; unique_id=&quot;11318&quot;&gt;&lt;property id=&quot;20148&quot; value=&quot;5&quot;/&gt;&lt;property id=&quot;20300&quot; value=&quot;Slide 51 - &amp;quot;Vehicles and Heavy Equipment&amp;#x0D;&amp;#x0A;&amp;quot;&quot;/&gt;&lt;property id=&quot;20302&quot; value=&quot;1&quot;/&gt;&lt;property id=&quot;20303&quot; value=&quot;-1&quot;/&gt;&lt;property id=&quot;20307&quot; value=&quot;313&quot;/&gt;&lt;property id=&quot;20309&quot; value=&quot;-1&quot;/&gt;&lt;property id=&quot;20312&quot; value=&quot;0&quot;/&gt;&lt;/object&gt;&lt;object type=&quot;3&quot; unique_id=&quot;11319&quot;&gt;&lt;property id=&quot;20148&quot; value=&quot;5&quot;/&gt;&lt;property id=&quot;20300&quot; value=&quot;Slide 53 - &amp;quot;What is Excavations?&amp;quot;&quot;/&gt;&lt;property id=&quot;20302&quot; value=&quot;1&quot;/&gt;&lt;property id=&quot;20303&quot; value=&quot;-1&quot;/&gt;&lt;property id=&quot;20307&quot; value=&quot;314&quot;/&gt;&lt;property id=&quot;20309&quot; value=&quot;-1&quot;/&gt;&lt;property id=&quot;20312&quot; value=&quot;0&quot;/&gt;&lt;/object&gt;&lt;object type=&quot;3&quot; unique_id=&quot;11320&quot;&gt;&lt;property id=&quot;20148&quot; value=&quot;5&quot;/&gt;&lt;property id=&quot;20300&quot; value=&quot;Slide 57 - &amp;quot;&amp;#x0D;&amp;#x0A;What are Overhead and Underground Utilities?&amp;#x0D;&amp;#x0A;&amp;quot;&quot;/&gt;&lt;property id=&quot;20302&quot; value=&quot;1&quot;/&gt;&lt;property id=&quot;20303&quot; value=&quot;-1&quot;/&gt;&lt;property id=&quot;20307&quot; value=&quot;315&quot;/&gt;&lt;property id=&quot;20309&quot; value=&quot;-1&quot;/&gt;&lt;property id=&quot;20312&quot; value=&quot;0&quot;/&gt;&lt;/object&gt;&lt;object type=&quot;3&quot; unique_id=&quot;11321&quot;&gt;&lt;property id=&quot;20148&quot; value=&quot;5&quot;/&gt;&lt;property id=&quot;20300&quot; value=&quot;Slide 58 - &amp;quot;What are Electrical Hazards?&amp;quot;&quot;/&gt;&lt;property id=&quot;20302&quot; value=&quot;1&quot;/&gt;&lt;property id=&quot;20303&quot; value=&quot;-1&quot;/&gt;&lt;property id=&quot;20307&quot; value=&quot;316&quot;/&gt;&lt;property id=&quot;20309&quot; value=&quot;-1&quot;/&gt;&lt;property id=&quot;20312&quot; value=&quot;0&quot;/&gt;&lt;/object&gt;&lt;object type=&quot;3&quot; unique_id=&quot;11322&quot;&gt;&lt;property id=&quot;20148&quot; value=&quot;5&quot;/&gt;&lt;property id=&quot;20300&quot; value=&quot;Slide 59 - &amp;quot;What are Electrical Hazards?&amp;quot;&quot;/&gt;&lt;property id=&quot;20302&quot; value=&quot;1&quot;/&gt;&lt;property id=&quot;20303&quot; value=&quot;-1&quot;/&gt;&lt;property id=&quot;20307&quot; value=&quot;317&quot;/&gt;&lt;property id=&quot;20309&quot; value=&quot;-1&quot;/&gt;&lt;property id=&quot;20312&quot; value=&quot;0&quot;/&gt;&lt;/object&gt;&lt;object type=&quot;3&quot; unique_id=&quot;11323&quot;&gt;&lt;property id=&quot;20148&quot; value=&quot;5&quot;/&gt;&lt;property id=&quot;20300&quot; value=&quot;Slide 60 - &amp;quot;&amp;#x0D;&amp;#x0A;What is Fire and Explosion?&amp;#x0D;&amp;#x0A;&amp;quot;&quot;/&gt;&lt;property id=&quot;20302&quot; value=&quot;1&quot;/&gt;&lt;property id=&quot;20303&quot; value=&quot;-1&quot;/&gt;&lt;property id=&quot;20307&quot; value=&quot;318&quot;/&gt;&lt;property id=&quot;20309&quot; value=&quot;-1&quot;/&gt;&lt;property id=&quot;20312&quot; value=&quot;0&quot;/&gt;&lt;/object&gt;&lt;object type=&quot;3&quot; unique_id=&quot;11324&quot;&gt;&lt;property id=&quot;20148&quot; value=&quot;5&quot;/&gt;&lt;property id=&quot;20300&quot; value=&quot;Slide 61 - &amp;quot;What is Fire and Explosion?&amp;quot;&quot;/&gt;&lt;property id=&quot;20302&quot; value=&quot;1&quot;/&gt;&lt;property id=&quot;20303&quot; value=&quot;-1&quot;/&gt;&lt;property id=&quot;20307&quot; value=&quot;319&quot;/&gt;&lt;property id=&quot;20309&quot; value=&quot;-1&quot;/&gt;&lt;property id=&quot;20312&quot; value=&quot;0&quot;/&gt;&lt;/object&gt;&lt;object type=&quot;3&quot; unique_id=&quot;11325&quot;&gt;&lt;property id=&quot;20148&quot; value=&quot;5&quot;/&gt;&lt;property id=&quot;20300&quot; value=&quot;Slide 62 - &amp;quot;What is Fire and Explosion?&amp;quot;&quot;/&gt;&lt;property id=&quot;20302&quot; value=&quot;1&quot;/&gt;&lt;property id=&quot;20303&quot; value=&quot;-1&quot;/&gt;&lt;property id=&quot;20307&quot; value=&quot;320&quot;/&gt;&lt;property id=&quot;20309&quot; value=&quot;-1&quot;/&gt;&lt;property id=&quot;20312&quot; value=&quot;0&quot;/&gt;&lt;/object&gt;&lt;object type=&quot;3&quot; unique_id=&quot;11326&quot;&gt;&lt;property id=&quot;20148&quot; value=&quot;5&quot;/&gt;&lt;property id=&quot;20300&quot; value=&quot;Slide 64 - &amp;quot;What is Fire and Explosion?&amp;quot;&quot;/&gt;&lt;property id=&quot;20302&quot; value=&quot;1&quot;/&gt;&lt;property id=&quot;20303&quot; value=&quot;-1&quot;/&gt;&lt;property id=&quot;20307&quot; value=&quot;321&quot;/&gt;&lt;property id=&quot;20309&quot; value=&quot;-1&quot;/&gt;&lt;property id=&quot;20312&quot; value=&quot;0&quot;/&gt;&lt;/object&gt;&lt;object type=&quot;3&quot; unique_id=&quot;11327&quot;&gt;&lt;property id=&quot;20148&quot; value=&quot;5&quot;/&gt;&lt;property id=&quot;20300&quot; value=&quot;Slide 65 - &amp;quot;What is Fire and Explosion?&amp;quot;&quot;/&gt;&lt;property id=&quot;20302&quot; value=&quot;1&quot;/&gt;&lt;property id=&quot;20303&quot; value=&quot;-1&quot;/&gt;&lt;property id=&quot;20307&quot; value=&quot;322&quot;/&gt;&lt;property id=&quot;20309&quot; value=&quot;-1&quot;/&gt;&lt;property id=&quot;20312&quot; value=&quot;0&quot;/&gt;&lt;/object&gt;&lt;object type=&quot;3&quot; unique_id=&quot;11328&quot;&gt;&lt;property id=&quot;20148&quot; value=&quot;5&quot;/&gt;&lt;property id=&quot;20300&quot; value=&quot;Slide 67 - &amp;quot;What is a Fire Extinguishers?&amp;quot;&quot;/&gt;&lt;property id=&quot;20302&quot; value=&quot;1&quot;/&gt;&lt;property id=&quot;20303&quot; value=&quot;-1&quot;/&gt;&lt;property id=&quot;20307&quot; value=&quot;323&quot;/&gt;&lt;property id=&quot;20309&quot; value=&quot;-1&quot;/&gt;&lt;property id=&quot;20312&quot; value=&quot;0&quot;/&gt;&lt;/object&gt;&lt;object type=&quot;3&quot; unique_id=&quot;11329&quot;&gt;&lt;property id=&quot;20148&quot; value=&quot;5&quot;/&gt;&lt;property id=&quot;20300&quot; value=&quot;Slide 68 - &amp;quot;What is Bonding and Grounding?&amp;quot;&quot;/&gt;&lt;property id=&quot;20302&quot; value=&quot;1&quot;/&gt;&lt;property id=&quot;20303&quot; value=&quot;-1&quot;/&gt;&lt;property id=&quot;20307&quot; value=&quot;324&quot;/&gt;&lt;property id=&quot;20309&quot; value=&quot;-1&quot;/&gt;&lt;property id=&quot;20312&quot; value=&quot;0&quot;/&gt;&lt;/object&gt;&lt;object type=&quot;3&quot; unique_id=&quot;11330&quot;&gt;&lt;property id=&quot;20148&quot; value=&quot;5&quot;/&gt;&lt;property id=&quot;20300&quot; value=&quot;Slide 70 - &amp;quot;What are Confined Spaces?&amp;quot;&quot;/&gt;&lt;property id=&quot;20302&quot; value=&quot;1&quot;/&gt;&lt;property id=&quot;20303&quot; value=&quot;-1&quot;/&gt;&lt;property id=&quot;20307&quot; value=&quot;325&quot;/&gt;&lt;property id=&quot;20309&quot; value=&quot;-1&quot;/&gt;&lt;property id=&quot;20312&quot; value=&quot;0&quot;/&gt;&lt;/object&gt;&lt;object type=&quot;3&quot; unique_id=&quot;11331&quot;&gt;&lt;property id=&quot;20148&quot; value=&quot;5&quot;/&gt;&lt;property id=&quot;20300&quot; value=&quot;Slide 72 - &amp;quot;What is Chemical Incompatibility?&amp;#x0D;&amp;#x0A;&amp;quot;&quot;/&gt;&lt;property id=&quot;20302&quot; value=&quot;1&quot;/&gt;&lt;property id=&quot;20303&quot; value=&quot;-1&quot;/&gt;&lt;property id=&quot;20307&quot; value=&quot;326&quot;/&gt;&lt;property id=&quot;20309&quot; value=&quot;-1&quot;/&gt;&lt;property id=&quot;20312&quot; value=&quot;0&quot;/&gt;&lt;/object&gt;&lt;object type=&quot;3&quot; unique_id=&quot;11332&quot;&gt;&lt;property id=&quot;20148&quot; value=&quot;5&quot;/&gt;&lt;property id=&quot;20300&quot; value=&quot;Slide 73 - &amp;quot;What is Chemical Incompatibility?&amp;quot;&quot;/&gt;&lt;property id=&quot;20302&quot; value=&quot;1&quot;/&gt;&lt;property id=&quot;20303&quot; value=&quot;-1&quot;/&gt;&lt;property id=&quot;20307&quot; value=&quot;327&quot;/&gt;&lt;property id=&quot;20309&quot; value=&quot;-1&quot;/&gt;&lt;property id=&quot;20312&quot; value=&quot;0&quot;/&gt;&lt;/object&gt;&lt;object type=&quot;3&quot; unique_id=&quot;11333&quot;&gt;&lt;property id=&quot;20148&quot; value=&quot;5&quot;/&gt;&lt;property id=&quot;20300&quot; value=&quot;Slide 74 - &amp;quot;What is Chemical Incompatibility?&amp;#x0D;&amp;#x0A;&amp;quot;&quot;/&gt;&lt;property id=&quot;20302&quot; value=&quot;1&quot;/&gt;&lt;property id=&quot;20303&quot; value=&quot;-1&quot;/&gt;&lt;property id=&quot;20307&quot; value=&quot;328&quot;/&gt;&lt;property id=&quot;20309&quot; value=&quot;-1&quot;/&gt;&lt;property id=&quot;20312&quot; value=&quot;0&quot;/&gt;&lt;/object&gt;&lt;object type=&quot;3&quot; unique_id=&quot;11334&quot;&gt;&lt;property id=&quot;20148&quot; value=&quot;5&quot;/&gt;&lt;property id=&quot;20300&quot; value=&quot;Slide 75 - &amp;quot;What is Chemical Incompatibility?&amp;quot;&quot;/&gt;&lt;property id=&quot;20302&quot; value=&quot;1&quot;/&gt;&lt;property id=&quot;20303&quot; value=&quot;-1&quot;/&gt;&lt;property id=&quot;20307&quot; value=&quot;329&quot;/&gt;&lt;property id=&quot;20309&quot; value=&quot;-1&quot;/&gt;&lt;property id=&quot;20312&quot; value=&quot;0&quot;/&gt;&lt;/object&gt;&lt;object type=&quot;3&quot; unique_id=&quot;11335&quot;&gt;&lt;property id=&quot;20148&quot; value=&quot;5&quot;/&gt;&lt;property id=&quot;20300&quot; value=&quot;Slide 77 - &amp;quot;Review Questions for Chapter 2&amp;quot;&quot;/&gt;&lt;property id=&quot;20302&quot; value=&quot;1&quot;/&gt;&lt;property id=&quot;20303&quot; value=&quot;-1&quot;/&gt;&lt;property id=&quot;20307&quot; value=&quot;333&quot;/&gt;&lt;property id=&quot;20309&quot; value=&quot;-1&quot;/&gt;&lt;property id=&quot;20312&quot; value=&quot;0&quot;/&gt;&lt;/object&gt;&lt;object type=&quot;3&quot; unique_id=&quot;11336&quot;&gt;&lt;property id=&quot;20148&quot; value=&quot;5&quot;/&gt;&lt;property id=&quot;20300&quot; value=&quot;Slide 79 - &amp;quot;Review Questions for Chapter 2&amp;quot;&quot;/&gt;&lt;property id=&quot;20302&quot; value=&quot;1&quot;/&gt;&lt;property id=&quot;20303&quot; value=&quot;-1&quot;/&gt;&lt;property id=&quot;20307&quot; value=&quot;334&quot;/&gt;&lt;property id=&quot;20309&quot; value=&quot;-1&quot;/&gt;&lt;property id=&quot;20312&quot; value=&quot;0&quot;/&gt;&lt;/object&gt;&lt;object type=&quot;3&quot; unique_id=&quot;11337&quot;&gt;&lt;property id=&quot;20148&quot; value=&quot;5&quot;/&gt;&lt;property id=&quot;20300&quot; value=&quot;Slide 80 - &amp;quot;Chapter 3&amp;#x0D;&amp;#x0A;&amp;#x0D;&amp;#x0A;Health Hazards&amp;quot;&quot;/&gt;&lt;property id=&quot;20302&quot; value=&quot;1&quot;/&gt;&lt;property id=&quot;20303&quot; value=&quot;-1&quot;/&gt;&lt;property id=&quot;20307&quot; value=&quot;330&quot;/&gt;&lt;property id=&quot;20309&quot; value=&quot;-1&quot;/&gt;&lt;property id=&quot;20312&quot; value=&quot;0&quot;/&gt;&lt;/object&gt;&lt;object type=&quot;3&quot; unique_id=&quot;11338&quot;&gt;&lt;property id=&quot;20148&quot; value=&quot;5&quot;/&gt;&lt;property id=&quot;20300&quot; value=&quot;Slide 81 - &amp;quot;Learning  Objectives&amp;#x0D;&amp;#x0A; &amp;#x0D;&amp;#x0A;This chapter discusses the chemical, physical and biological health hazards that you might &quot;/&gt;&lt;property id=&quot;20302&quot; value=&quot;1&quot;/&gt;&lt;property id=&quot;20303&quot; value=&quot;-1&quot;/&gt;&lt;property id=&quot;20307&quot; value=&quot;331&quot;/&gt;&lt;property id=&quot;20309&quot; value=&quot;-1&quot;/&gt;&lt;property id=&quot;20312&quot; value=&quot;0&quot;/&gt;&lt;/object&gt;&lt;object type=&quot;3&quot; unique_id=&quot;11339&quot;&gt;&lt;property id=&quot;20148&quot; value=&quot;5&quot;/&gt;&lt;property id=&quot;20300&quot; value=&quot;Slide 83 - &amp;quot;3. IDENTIFY five routes of entry, into the body.&amp;#x0D;&amp;#x0A; &amp;#x0D;&amp;#x0A;4. IDENTIFY two examples of chronic effects of chemical exposur&quot;/&gt;&lt;property id=&quot;20302&quot; value=&quot;1&quot;/&gt;&lt;property id=&quot;20303&quot; value=&quot;-1&quot;/&gt;&lt;property id=&quot;20307&quot; value=&quot;332&quot;/&gt;&lt;property id=&quot;20309&quot; value=&quot;-1&quot;/&gt;&lt;property id=&quot;20312&quot; value=&quot;0&quot;/&gt;&lt;/object&gt;&lt;object type=&quot;3&quot; unique_id=&quot;11341&quot;&gt;&lt;property id=&quot;20148&quot; value=&quot;5&quot;/&gt;&lt;property id=&quot;20300&quot; value=&quot;Slide 84 - &amp;quot;&amp;#x0D;&amp;#x0A;8. IDENTIFY the proper definition of each of these terms: &amp;#x0D;&amp;#x0A; &amp;#x0D;&amp;#x0A;a. Solid &amp;amp;#x09;&amp;amp;#x09;d. Vapor &amp;amp;#x09;&amp;amp;#x09;g. Fiber &amp;#x0D;&amp;#x0A;b. Liquid &amp;amp;#x09;&amp;amp;#x09;e. Parti&quot;/&gt;&lt;property id=&quot;20302&quot; value=&quot;1&quot;/&gt;&lt;property id=&quot;20303&quot; value=&quot;-1&quot;/&gt;&lt;property id=&quot;20307&quot; value=&quot;337&quot;/&gt;&lt;property id=&quot;20309&quot; value=&quot;-1&quot;/&gt;&lt;property id=&quot;20312&quot; value=&quot;0&quot;/&gt;&lt;/object&gt;&lt;object type=&quot;3&quot; unique_id=&quot;11342&quot;&gt;&lt;property id=&quot;20148&quot; value=&quot;5&quot;/&gt;&lt;property id=&quot;20300&quot; value=&quot;Slide 85 - &amp;quot;Safety, Health, and Other Hazards on the Site&amp;quot;&quot;/&gt;&lt;property id=&quot;20302&quot; value=&quot;1&quot;/&gt;&lt;property id=&quot;20303&quot; value=&quot;-1&quot;/&gt;&lt;property id=&quot;20307&quot; value=&quot;335&quot;/&gt;&lt;property id=&quot;20309&quot; value=&quot;-1&quot;/&gt;&lt;property id=&quot;20312&quot; value=&quot;0&quot;/&gt;&lt;/object&gt;&lt;object type=&quot;3&quot; unique_id=&quot;11343&quot;&gt;&lt;property id=&quot;20148&quot; value=&quot;5&quot;/&gt;&lt;property id=&quot;20300&quot; value=&quot;Slide 86 - &amp;quot;Chemicals and Your Health&amp;#x0D;&amp;#x0A;&amp;quot;&quot;/&gt;&lt;property id=&quot;20302&quot; value=&quot;1&quot;/&gt;&lt;property id=&quot;20303&quot; value=&quot;-1&quot;/&gt;&lt;property id=&quot;20307&quot; value=&quot;338&quot;/&gt;&lt;property id=&quot;20309&quot; value=&quot;-1&quot;/&gt;&lt;property id=&quot;20312&quot; value=&quot;0&quot;/&gt;&lt;/object&gt;&lt;object type=&quot;3&quot; unique_id=&quot;11344&quot;&gt;&lt;property id=&quot;20148&quot; value=&quot;5&quot;/&gt;&lt;property id=&quot;20300&quot; value=&quot;Slide 87 - &amp;quot;Asphyxia - Lack of Oxygen&amp;quot;&quot;/&gt;&lt;property id=&quot;20302&quot; value=&quot;1&quot;/&gt;&lt;property id=&quot;20303&quot; value=&quot;-1&quot;/&gt;&lt;property id=&quot;20307&quot; value=&quot;339&quot;/&gt;&lt;property id=&quot;20309&quot; value=&quot;-1&quot;/&gt;&lt;property id=&quot;20312&quot; value=&quot;0&quot;/&gt;&lt;/object&gt;&lt;object type=&quot;3&quot; unique_id=&quot;11345&quot;&gt;&lt;property id=&quot;20148&quot; value=&quot;5&quot;/&gt;&lt;property id=&quot;20300&quot; value=&quot;Slide 88 - &amp;quot;Corrosives &amp;quot;&quot;/&gt;&lt;property id=&quot;20302&quot; value=&quot;1&quot;/&gt;&lt;property id=&quot;20303&quot; value=&quot;-1&quot;/&gt;&lt;property id=&quot;20307&quot; value=&quot;340&quot;/&gt;&lt;property id=&quot;20309&quot; value=&quot;-1&quot;/&gt;&lt;property id=&quot;20312&quot; value=&quot;0&quot;/&gt;&lt;/object&gt;&lt;object type=&quot;3&quot; unique_id=&quot;11346&quot;&gt;&lt;property id=&quot;20148&quot; value=&quot;5&quot;/&gt;&lt;property id=&quot;20300&quot; value=&quot;Slide 89 - &amp;quot;Irritants&amp;quot;&quot;/&gt;&lt;property id=&quot;20302&quot; value=&quot;1&quot;/&gt;&lt;property id=&quot;20303&quot; value=&quot;-1&quot;/&gt;&lt;property id=&quot;20307&quot; value=&quot;341&quot;/&gt;&lt;property id=&quot;20309&quot; value=&quot;-1&quot;/&gt;&lt;property id=&quot;20312&quot; value=&quot;0&quot;/&gt;&lt;/object&gt;&lt;object type=&quot;3&quot; unique_id=&quot;11347&quot;&gt;&lt;property id=&quot;20148&quot; value=&quot;5&quot;/&gt;&lt;property id=&quot;20300&quot; value=&quot;Slide 90 - &amp;quot;Sensitizers&amp;quot;&quot;/&gt;&lt;property id=&quot;20302&quot; value=&quot;1&quot;/&gt;&lt;property id=&quot;20303&quot; value=&quot;-1&quot;/&gt;&lt;property id=&quot;20307&quot; value=&quot;342&quot;/&gt;&lt;property id=&quot;20309&quot; value=&quot;-1&quot;/&gt;&lt;property id=&quot;20312&quot; value=&quot;0&quot;/&gt;&lt;/object&gt;&lt;object type=&quot;3&quot; unique_id=&quot;11348&quot;&gt;&lt;property id=&quot;20148&quot; value=&quot;5&quot;/&gt;&lt;property id=&quot;20300&quot; value=&quot;Slide 91 - &amp;quot;What are Toxins? (Poisons)&amp;quot;&quot;/&gt;&lt;property id=&quot;20302&quot; value=&quot;1&quot;/&gt;&lt;property id=&quot;20303&quot; value=&quot;-1&quot;/&gt;&lt;property id=&quot;20307&quot; value=&quot;343&quot;/&gt;&lt;property id=&quot;20309&quot; value=&quot;-1&quot;/&gt;&lt;property id=&quot;20312&quot; value=&quot;0&quot;/&gt;&lt;/object&gt;&lt;object type=&quot;3&quot; unique_id=&quot;11349&quot;&gt;&lt;property id=&quot;20148&quot; value=&quot;5&quot;/&gt;&lt;property id=&quot;20300&quot; value=&quot;Slide 93 - &amp;quot;What are Toxins? (Poisons)&amp;quot;&quot;/&gt;&lt;property id=&quot;20302&quot; value=&quot;1&quot;/&gt;&lt;property id=&quot;20303&quot; value=&quot;-1&quot;/&gt;&lt;property id=&quot;20307&quot; value=&quot;344&quot;/&gt;&lt;property id=&quot;20309&quot; value=&quot;-1&quot;/&gt;&lt;property id=&quot;20312&quot; value=&quot;0&quot;/&gt;&lt;/object&gt;&lt;object type=&quot;3&quot; unique_id=&quot;11350&quot;&gt;&lt;property id=&quot;20148&quot; value=&quot;5&quot;/&gt;&lt;property id=&quot;20300&quot; value=&quot;Slide 97 - &amp;quot;What are Toxins? (Poisons)&amp;quot;&quot;/&gt;&lt;property id=&quot;20302&quot; value=&quot;1&quot;/&gt;&lt;property id=&quot;20303&quot; value=&quot;-1&quot;/&gt;&lt;property id=&quot;20307&quot; value=&quot;345&quot;/&gt;&lt;property id=&quot;20309&quot; value=&quot;-1&quot;/&gt;&lt;property id=&quot;20312&quot; value=&quot;0&quot;/&gt;&lt;/object&gt;&lt;object type=&quot;3&quot; unique_id=&quot;11351&quot;&gt;&lt;property id=&quot;20148&quot; value=&quot;5&quot;/&gt;&lt;property id=&quot;20300&quot; value=&quot;Slide 99 - &amp;quot;What are Toxins? (Poisons)&amp;quot;&quot;/&gt;&lt;property id=&quot;20302&quot; value=&quot;1&quot;/&gt;&lt;property id=&quot;20303&quot; value=&quot;-1&quot;/&gt;&lt;property id=&quot;20307&quot; value=&quot;346&quot;/&gt;&lt;property id=&quot;20309&quot; value=&quot;-1&quot;/&gt;&lt;property id=&quot;20312&quot; value=&quot;0&quot;/&gt;&lt;/object&gt;&lt;object type=&quot;3&quot; unique_id=&quot;11352&quot;&gt;&lt;property id=&quot;20148&quot; value=&quot;5&quot;/&gt;&lt;property id=&quot;20300&quot; value=&quot;Slide 101 - &amp;quot;What are Toxins? (Poisons)&amp;quot;&quot;/&gt;&lt;property id=&quot;20302&quot; value=&quot;1&quot;/&gt;&lt;property id=&quot;20303&quot; value=&quot;-1&quot;/&gt;&lt;property id=&quot;20307&quot; value=&quot;347&quot;/&gt;&lt;property id=&quot;20309&quot; value=&quot;-1&quot;/&gt;&lt;property id=&quot;20312&quot; value=&quot;0&quot;/&gt;&lt;/object&gt;&lt;object type=&quot;3&quot; unique_id=&quot;11353&quot;&gt;&lt;property id=&quot;20148&quot; value=&quot;5&quot;/&gt;&lt;property id=&quot;20300&quot; value=&quot;Slide 102 - &amp;quot;What are Toxins? (Poisons)&amp;quot;&quot;/&gt;&lt;property id=&quot;20302&quot; value=&quot;1&quot;/&gt;&lt;property id=&quot;20303&quot; value=&quot;-1&quot;/&gt;&lt;property id=&quot;20307&quot; value=&quot;348&quot;/&gt;&lt;property id=&quot;20309&quot; value=&quot;-1&quot;/&gt;&lt;property id=&quot;20312&quot; value=&quot;0&quot;/&gt;&lt;/object&gt;&lt;object type=&quot;3&quot; unique_id=&quot;11354&quot;&gt;&lt;property id=&quot;20148&quot; value=&quot;5&quot;/&gt;&lt;property id=&quot;20300&quot; value=&quot;Slide 104 - &amp;quot;What is Cancer?&amp;quot;&quot;/&gt;&lt;property id=&quot;20302&quot; value=&quot;1&quot;/&gt;&lt;property id=&quot;20303&quot; value=&quot;-1&quot;/&gt;&lt;property id=&quot;20307&quot; value=&quot;349&quot;/&gt;&lt;property id=&quot;20309&quot; value=&quot;-1&quot;/&gt;&lt;property id=&quot;20312&quot; value=&quot;0&quot;/&gt;&lt;/object&gt;&lt;object type=&quot;3&quot; unique_id=&quot;11355&quot;&gt;&lt;property id=&quot;20148&quot; value=&quot;5&quot;/&gt;&lt;property id=&quot;20300&quot; value=&quot;Slide 105 - &amp;quot;Chemical Forms&amp;quot;&quot;/&gt;&lt;property id=&quot;20302&quot; value=&quot;1&quot;/&gt;&lt;property id=&quot;20303&quot; value=&quot;-1&quot;/&gt;&lt;property id=&quot;20307&quot; value=&quot;350&quot;/&gt;&lt;property id=&quot;20309&quot; value=&quot;-1&quot;/&gt;&lt;property id=&quot;20312&quot; value=&quot;0&quot;/&gt;&lt;/object&gt;&lt;object type=&quot;3&quot; unique_id=&quot;11356&quot;&gt;&lt;property id=&quot;20148&quot; value=&quot;5&quot;/&gt;&lt;property id=&quot;20300&quot; value=&quot;Slide 107 - &amp;quot;Chemical Forms&amp;#x0D;&amp;#x0A;&amp;quot;&quot;/&gt;&lt;property id=&quot;20302&quot; value=&quot;1&quot;/&gt;&lt;property id=&quot;20303&quot; value=&quot;-1&quot;/&gt;&lt;property id=&quot;20307&quot; value=&quot;351&quot;/&gt;&lt;property id=&quot;20309&quot; value=&quot;-1&quot;/&gt;&lt;property id=&quot;20312&quot; value=&quot;0&quot;/&gt;&lt;/object&gt;&lt;object type=&quot;3&quot; unique_id=&quot;11357&quot;&gt;&lt;property id=&quot;20148&quot; value=&quot;5&quot;/&gt;&lt;property id=&quot;20300&quot; value=&quot;Slide 109 - &amp;quot;What are the Chemical Forms and Health Effects?&amp;quot;&quot;/&gt;&lt;property id=&quot;20302&quot; value=&quot;1&quot;/&gt;&lt;property id=&quot;20303&quot; value=&quot;-1&quot;/&gt;&lt;property id=&quot;20307&quot; value=&quot;352&quot;/&gt;&lt;property id=&quot;20309&quot; value=&quot;-1&quot;/&gt;&lt;property id=&quot;20312&quot; value=&quot;0&quot;/&gt;&lt;/object&gt;&lt;object type=&quot;3&quot; unique_id=&quot;11358&quot;&gt;&lt;property id=&quot;20148&quot; value=&quot;5&quot;/&gt;&lt;property id=&quot;20300&quot; value=&quot;Slide 111 - &amp;quot;&amp;#x0D;&amp;#x0A;What are Air Contaminants?&amp;#x0D;&amp;#x0A;&amp;quot;&quot;/&gt;&lt;property id=&quot;20302&quot; value=&quot;1&quot;/&gt;&lt;property id=&quot;20303&quot; value=&quot;-1&quot;/&gt;&lt;property id=&quot;20307&quot; value=&quot;353&quot;/&gt;&lt;property id=&quot;20309&quot; value=&quot;-1&quot;/&gt;&lt;property id=&quot;20312&quot; value=&quot;0&quot;/&gt;&lt;/object&gt;&lt;object type=&quot;3&quot; unique_id=&quot;11359&quot;&gt;&lt;property id=&quot;20148&quot; value=&quot;5&quot;/&gt;&lt;property id=&quot;20300&quot; value=&quot;Slide 112 - &amp;quot;What are Air Contaminants?&amp;quot;&quot;/&gt;&lt;property id=&quot;20302&quot; value=&quot;1&quot;/&gt;&lt;property id=&quot;20303&quot; value=&quot;-1&quot;/&gt;&lt;property id=&quot;20307&quot; value=&quot;355&quot;/&gt;&lt;property id=&quot;20309&quot; value=&quot;-1&quot;/&gt;&lt;property id=&quot;20312&quot; value=&quot;0&quot;/&gt;&lt;/object&gt;&lt;object type=&quot;3&quot; unique_id=&quot;11360&quot;&gt;&lt;property id=&quot;20148&quot; value=&quot;5&quot;/&gt;&lt;property id=&quot;20300&quot; value=&quot;Slide 114 - &amp;quot;What are Routes of Entry?&amp;quot;&quot;/&gt;&lt;property id=&quot;20302&quot; value=&quot;1&quot;/&gt;&lt;property id=&quot;20303&quot; value=&quot;-1&quot;/&gt;&lt;property id=&quot;20307&quot; value=&quot;356&quot;/&gt;&lt;property id=&quot;20309&quot; value=&quot;-1&quot;/&gt;&lt;property id=&quot;20312&quot; value=&quot;0&quot;/&gt;&lt;/object&gt;&lt;object type=&quot;3&quot; unique_id=&quot;11361&quot;&gt;&lt;property id=&quot;20148&quot; value=&quot;5&quot;/&gt;&lt;property id=&quot;20300&quot; value=&quot;Slide 115 - &amp;quot;&amp;#x0D;&amp;#x0A;Local and Systemic Effects&amp;#x0D;&amp;#x0A;&amp;quot;&quot;/&gt;&lt;property id=&quot;20302&quot; value=&quot;1&quot;/&gt;&lt;property id=&quot;20303&quot; value=&quot;-1&quot;/&gt;&lt;property id=&quot;20307&quot; value=&quot;357&quot;/&gt;&lt;property id=&quot;20309&quot; value=&quot;-1&quot;/&gt;&lt;property id=&quot;20312&quot; value=&quot;0&quot;/&gt;&lt;/object&gt;&lt;object type=&quot;3&quot; unique_id=&quot;11362&quot;&gt;&lt;property id=&quot;20148&quot; value=&quot;5&quot;/&gt;&lt;property id=&quot;20300&quot; value=&quot;Slide 116 - &amp;quot;Short Term and Long Term Effects&amp;quot;&quot;/&gt;&lt;property id=&quot;20302&quot; value=&quot;1&quot;/&gt;&lt;property id=&quot;20303&quot; value=&quot;-1&quot;/&gt;&lt;property id=&quot;20307&quot; value=&quot;358&quot;/&gt;&lt;property id=&quot;20309&quot; value=&quot;-1&quot;/&gt;&lt;property id=&quot;20312&quot; value=&quot;0&quot;/&gt;&lt;/object&gt;&lt;object type=&quot;3&quot; unique_id=&quot;11363&quot;&gt;&lt;property id=&quot;20148&quot; value=&quot;5&quot;/&gt;&lt;property id=&quot;20300&quot; value=&quot;Slide 117 - &amp;quot;&amp;#x0D;&amp;#x0A;Differences Between Acute and Chronic Health Effects&amp;#x0D;&amp;#x0A;&amp;quot;&quot;/&gt;&lt;property id=&quot;20302&quot; value=&quot;1&quot;/&gt;&lt;property id=&quot;20303&quot; value=&quot;-1&quot;/&gt;&lt;property id=&quot;20307&quot; value=&quot;359&quot;/&gt;&lt;property id=&quot;20309&quot; value=&quot;-1&quot;/&gt;&lt;property id=&quot;20312&quot; value=&quot;0&quot;/&gt;&lt;/object&gt;&lt;object type=&quot;3&quot; unique_id=&quot;11364&quot;&gt;&lt;property id=&quot;20148&quot; value=&quot;5&quot;/&gt;&lt;property id=&quot;20300&quot; value=&quot;Slide 118 - &amp;quot;Differences Between Acute and Chronic Health Effects&amp;quot;&quot;/&gt;&lt;property id=&quot;20302&quot; value=&quot;1&quot;/&gt;&lt;property id=&quot;20303&quot; value=&quot;-1&quot;/&gt;&lt;property id=&quot;20307&quot; value=&quot;360&quot;/&gt;&lt;property id=&quot;20309&quot; value=&quot;-1&quot;/&gt;&lt;property id=&quot;20312&quot; value=&quot;0&quot;/&gt;&lt;/object&gt;&lt;object type=&quot;3&quot; unique_id=&quot;11365&quot;&gt;&lt;property id=&quot;20148&quot; value=&quot;5&quot;/&gt;&lt;property id=&quot;20300&quot; value=&quot;Slide 120 - &amp;quot;What are Exposure Limits?&amp;quot;&quot;/&gt;&lt;property id=&quot;20302&quot; value=&quot;1&quot;/&gt;&lt;property id=&quot;20303&quot; value=&quot;-1&quot;/&gt;&lt;property id=&quot;20307&quot; value=&quot;361&quot;/&gt;&lt;property id=&quot;20309&quot; value=&quot;-1&quot;/&gt;&lt;property id=&quot;20312&quot; value=&quot;0&quot;/&gt;&lt;/object&gt;&lt;object type=&quot;3&quot; unique_id=&quot;11366&quot;&gt;&lt;property id=&quot;20148&quot; value=&quot;5&quot;/&gt;&lt;property id=&quot;20300&quot; value=&quot;Slide 121 - &amp;quot;&amp;#x0D;&amp;#x0A;What is Parts per million (ppm)?&amp;#x0D;&amp;#x0A;&amp;quot;&quot;/&gt;&lt;property id=&quot;20302&quot; value=&quot;1&quot;/&gt;&lt;property id=&quot;20303&quot; value=&quot;-1&quot;/&gt;&lt;property id=&quot;20307&quot; value=&quot;362&quot;/&gt;&lt;property id=&quot;20309&quot; value=&quot;-1&quot;/&gt;&lt;property id=&quot;20312&quot; value=&quot;0&quot;/&gt;&lt;/object&gt;&lt;object type=&quot;3&quot; unique_id=&quot;11367&quot;&gt;&lt;property id=&quot;20148&quot; value=&quot;5&quot;/&gt;&lt;property id=&quot;20300&quot; value=&quot;Slide 122 - &amp;quot;Percent and ppm&amp;quot;&quot;/&gt;&lt;property id=&quot;20302&quot; value=&quot;1&quot;/&gt;&lt;property id=&quot;20303&quot; value=&quot;-1&quot;/&gt;&lt;property id=&quot;20307&quot; value=&quot;363&quot;/&gt;&lt;property id=&quot;20309&quot; value=&quot;-1&quot;/&gt;&lt;property id=&quot;20312&quot; value=&quot;0&quot;/&gt;&lt;/object&gt;&lt;object type=&quot;3&quot; unique_id=&quot;11368&quot;&gt;&lt;property id=&quot;20148&quot; value=&quot;5&quot;/&gt;&lt;property id=&quot;20300&quot; value=&quot;Slide 123 - &amp;quot;Milligrams per meter cubed (mg/m3)&amp;quot;&quot;/&gt;&lt;property id=&quot;20302&quot; value=&quot;1&quot;/&gt;&lt;property id=&quot;20303&quot; value=&quot;-1&quot;/&gt;&lt;property id=&quot;20307&quot; value=&quot;364&quot;/&gt;&lt;property id=&quot;20309&quot; value=&quot;-1&quot;/&gt;&lt;property id=&quot;20312&quot; value=&quot;0&quot;/&gt;&lt;/object&gt;&lt;object type=&quot;3&quot; unique_id=&quot;11369&quot;&gt;&lt;property id=&quot;20148&quot; value=&quot;5&quot;/&gt;&lt;property id=&quot;20300&quot; value=&quot;Slide 124 - &amp;quot;Who Sets the Limits?&amp;quot;&quot;/&gt;&lt;property id=&quot;20302&quot; value=&quot;1&quot;/&gt;&lt;property id=&quot;20303&quot; value=&quot;-1&quot;/&gt;&lt;property id=&quot;20307&quot; value=&quot;365&quot;/&gt;&lt;property id=&quot;20309&quot; value=&quot;-1&quot;/&gt;&lt;property id=&quot;20312&quot; value=&quot;0&quot;/&gt;&lt;/object&gt;&lt;object type=&quot;3&quot; unique_id=&quot;11371&quot;&gt;&lt;property id=&quot;20148&quot; value=&quot;5&quot;/&gt;&lt;property id=&quot;20300&quot; value=&quot;Slide 125 - &amp;quot;Can We Trust Limits?&amp;quot;&quot;/&gt;&lt;property id=&quot;20302&quot; value=&quot;1&quot;/&gt;&lt;property id=&quot;20303&quot; value=&quot;-1&quot;/&gt;&lt;property id=&quot;20307&quot; value=&quot;367&quot;/&gt;&lt;property id=&quot;20309&quot; value=&quot;-1&quot;/&gt;&lt;property id=&quot;20312&quot; value=&quot;0&quot;/&gt;&lt;/object&gt;&lt;object type=&quot;3&quot; unique_id=&quot;11372&quot;&gt;&lt;property id=&quot;20148&quot; value=&quot;5&quot;/&gt;&lt;property id=&quot;20300&quot; value=&quot;Slide 127 - &amp;quot;How Are You Exposed?&amp;quot;&quot;/&gt;&lt;property id=&quot;20302&quot; value=&quot;1&quot;/&gt;&lt;property id=&quot;20303&quot; value=&quot;-1&quot;/&gt;&lt;property id=&quot;20307&quot; value=&quot;368&quot;/&gt;&lt;property id=&quot;20309&quot; value=&quot;-1&quot;/&gt;&lt;property id=&quot;20312&quot; value=&quot;0&quot;/&gt;&lt;/object&gt;&lt;object type=&quot;3&quot; unique_id=&quot;11373&quot;&gt;&lt;property id=&quot;20148&quot; value=&quot;5&quot;/&gt;&lt;property id=&quot;20300&quot; value=&quot;Slide 128 - &amp;quot;What if there are no signs or symptoms of exposure?&amp;quot;&quot;/&gt;&lt;property id=&quot;20302&quot; value=&quot;1&quot;/&gt;&lt;property id=&quot;20303&quot; value=&quot;-1&quot;/&gt;&lt;property id=&quot;20307&quot; value=&quot;369&quot;/&gt;&lt;property id=&quot;20309&quot; value=&quot;-1&quot;/&gt;&lt;property id=&quot;20312&quot; value=&quot;0&quot;/&gt;&lt;/object&gt;&lt;object type=&quot;3&quot; unique_id=&quot;11374&quot;&gt;&lt;property id=&quot;20148&quot; value=&quot;5&quot;/&gt;&lt;property id=&quot;20300&quot; value=&quot;Slide 129 - &amp;quot;What are Biological Hazards?&amp;quot;&quot;/&gt;&lt;property id=&quot;20302&quot; value=&quot;1&quot;/&gt;&lt;property id=&quot;20303&quot; value=&quot;-1&quot;/&gt;&lt;property id=&quot;20307&quot; value=&quot;370&quot;/&gt;&lt;property id=&quot;20309&quot; value=&quot;-1&quot;/&gt;&lt;property id=&quot;20312&quot; value=&quot;0&quot;/&gt;&lt;/object&gt;&lt;object type=&quot;3&quot; unique_id=&quot;11375&quot;&gt;&lt;property id=&quot;20148&quot; value=&quot;5&quot;/&gt;&lt;property id=&quot;20300&quot; value=&quot;Slide 130 - &amp;quot;What are Biological Hazards?&amp;#x0D;&amp;#x0A;&amp;quot;&quot;/&gt;&lt;property id=&quot;20302&quot; value=&quot;1&quot;/&gt;&lt;property id=&quot;20303&quot; value=&quot;-1&quot;/&gt;&lt;property id=&quot;20307&quot; value=&quot;371&quot;/&gt;&lt;property id=&quot;20309&quot; value=&quot;-1&quot;/&gt;&lt;property id=&quot;20312&quot; value=&quot;0&quot;/&gt;&lt;/object&gt;&lt;object type=&quot;3&quot; unique_id=&quot;11376&quot;&gt;&lt;property id=&quot;20148&quot; value=&quot;5&quot;/&gt;&lt;property id=&quot;20300&quot; value=&quot;Slide 131 - &amp;quot;What is Heat Stress? &amp;quot;&quot;/&gt;&lt;property id=&quot;20302&quot; value=&quot;1&quot;/&gt;&lt;property id=&quot;20303&quot; value=&quot;-1&quot;/&gt;&lt;property id=&quot;20307&quot; value=&quot;372&quot;/&gt;&lt;property id=&quot;20309&quot; value=&quot;-1&quot;/&gt;&lt;property id=&quot;20312&quot; value=&quot;0&quot;/&gt;&lt;/object&gt;&lt;object type=&quot;3&quot; unique_id=&quot;11377&quot;&gt;&lt;property id=&quot;20148&quot; value=&quot;5&quot;/&gt;&lt;property id=&quot;20300&quot; value=&quot;Slide 132 - &amp;quot;What is Heat Stress? &amp;quot;&quot;/&gt;&lt;property id=&quot;20302&quot; value=&quot;1&quot;/&gt;&lt;property id=&quot;20303&quot; value=&quot;-1&quot;/&gt;&lt;property id=&quot;20307&quot; value=&quot;373&quot;/&gt;&lt;property id=&quot;20309&quot; value=&quot;-1&quot;/&gt;&lt;property id=&quot;20312&quot; value=&quot;0&quot;/&gt;&lt;/object&gt;&lt;object type=&quot;3&quot; unique_id=&quot;11378&quot;&gt;&lt;property id=&quot;20148&quot; value=&quot;5&quot;/&gt;&lt;property id=&quot;20300&quot; value=&quot;Slide 134 - &amp;quot;Reactions to Heat Stress&amp;quot;&quot;/&gt;&lt;property id=&quot;20302&quot; value=&quot;1&quot;/&gt;&lt;property id=&quot;20303&quot; value=&quot;-1&quot;/&gt;&lt;property id=&quot;20307&quot; value=&quot;374&quot;/&gt;&lt;property id=&quot;20309&quot; value=&quot;-1&quot;/&gt;&lt;property id=&quot;20312&quot; value=&quot;0&quot;/&gt;&lt;/object&gt;&lt;object type=&quot;3&quot; unique_id=&quot;11379&quot;&gt;&lt;property id=&quot;20148&quot; value=&quot;5&quot;/&gt;&lt;property id=&quot;20300&quot; value=&quot;Slide 135 - &amp;quot;Monitoring for Heat Stress&amp;quot;&quot;/&gt;&lt;property id=&quot;20302&quot; value=&quot;1&quot;/&gt;&lt;property id=&quot;20303&quot; value=&quot;-1&quot;/&gt;&lt;property id=&quot;20307&quot; value=&quot;375&quot;/&gt;&lt;property id=&quot;20309&quot; value=&quot;-1&quot;/&gt;&lt;property id=&quot;20312&quot; value=&quot;0&quot;/&gt;&lt;/object&gt;&lt;object type=&quot;3&quot; unique_id=&quot;11380&quot;&gt;&lt;property id=&quot;20148&quot; value=&quot;5&quot;/&gt;&lt;property id=&quot;20300&quot; value=&quot;Slide 136 - &amp;quot;How to Prevent Heat Stress?&amp;quot;&quot;/&gt;&lt;property id=&quot;20302&quot; value=&quot;1&quot;/&gt;&lt;property id=&quot;20303&quot; value=&quot;-1&quot;/&gt;&lt;property id=&quot;20307&quot; value=&quot;376&quot;/&gt;&lt;property id=&quot;20309&quot; value=&quot;-1&quot;/&gt;&lt;property id=&quot;20312&quot; value=&quot;0&quot;/&gt;&lt;/object&gt;&lt;object type=&quot;3&quot; unique_id=&quot;11381&quot;&gt;&lt;property id=&quot;20148&quot; value=&quot;5&quot;/&gt;&lt;property id=&quot;20300&quot; value=&quot;Slide 137 - &amp;quot;&amp;#x0D;&amp;#x0A;What is Noise exposure? &amp;#x0D;&amp;#x0A;&amp;quot;&quot;/&gt;&lt;property id=&quot;20302&quot; value=&quot;1&quot;/&gt;&lt;property id=&quot;20303&quot; value=&quot;-1&quot;/&gt;&lt;property id=&quot;20307&quot; value=&quot;377&quot;/&gt;&lt;property id=&quot;20309&quot; value=&quot;-1&quot;/&gt;&lt;property id=&quot;20312&quot; value=&quot;0&quot;/&gt;&lt;/object&gt;&lt;object type=&quot;3&quot; unique_id=&quot;11382&quot;&gt;&lt;property id=&quot;20148&quot; value=&quot;5&quot;/&gt;&lt;property id=&quot;20300&quot; value=&quot;Slide 139 - &amp;quot;&amp;#x0D;&amp;#x0A;Hearing Conservation Programs&amp;#x0D;&amp;#x0A;&amp;quot;&quot;/&gt;&lt;property id=&quot;20302&quot; value=&quot;1&quot;/&gt;&lt;property id=&quot;20303&quot; value=&quot;-1&quot;/&gt;&lt;property id=&quot;20307&quot; value=&quot;378&quot;/&gt;&lt;property id=&quot;20309&quot; value=&quot;-1&quot;/&gt;&lt;property id=&quot;20312&quot; value=&quot;0&quot;/&gt;&lt;/object&gt;&lt;object type=&quot;3&quot; unique_id=&quot;11383&quot;&gt;&lt;property id=&quot;20148&quot; value=&quot;5&quot;/&gt;&lt;property id=&quot;20300&quot; value=&quot;Slide 140 - &amp;quot;Measuring Noise&amp;quot;&quot;/&gt;&lt;property id=&quot;20302&quot; value=&quot;1&quot;/&gt;&lt;property id=&quot;20303&quot; value=&quot;-1&quot;/&gt;&lt;property id=&quot;20307&quot; value=&quot;379&quot;/&gt;&lt;property id=&quot;20309&quot; value=&quot;-1&quot;/&gt;&lt;property id=&quot;20312&quot; value=&quot;0&quot;/&gt;&lt;/object&gt;&lt;object type=&quot;3&quot; unique_id=&quot;11384&quot;&gt;&lt;property id=&quot;20148&quot; value=&quot;5&quot;/&gt;&lt;property id=&quot;20300&quot; value=&quot;Slide 141 - &amp;quot;Noise Limits&amp;quot;&quot;/&gt;&lt;property id=&quot;20302&quot; value=&quot;1&quot;/&gt;&lt;property id=&quot;20303&quot; value=&quot;-1&quot;/&gt;&lt;property id=&quot;20307&quot; value=&quot;380&quot;/&gt;&lt;property id=&quot;20309&quot; value=&quot;-1&quot;/&gt;&lt;property id=&quot;20312&quot; value=&quot;0&quot;/&gt;&lt;/object&gt;&lt;object type=&quot;3&quot; unique_id=&quot;11385&quot;&gt;&lt;property id=&quot;20148&quot; value=&quot;5&quot;/&gt;&lt;property id=&quot;20300&quot; value=&quot;Slide 143 - &amp;quot;What is Ionizing Radiation?&amp;quot;&quot;/&gt;&lt;property id=&quot;20302&quot; value=&quot;1&quot;/&gt;&lt;property id=&quot;20303&quot; value=&quot;-1&quot;/&gt;&lt;property id=&quot;20307&quot; value=&quot;381&quot;/&gt;&lt;property id=&quot;20309&quot; value=&quot;-1&quot;/&gt;&lt;property id=&quot;20312&quot; value=&quot;0&quot;/&gt;&lt;/object&gt;&lt;object type=&quot;3&quot; unique_id=&quot;11386&quot;&gt;&lt;property id=&quot;20148&quot; value=&quot;5&quot;/&gt;&lt;property id=&quot;20300&quot; value=&quot;Slide 144 - &amp;quot;What are the Health effects of Ionizing Radiation?&amp;quot;&quot;/&gt;&lt;property id=&quot;20302&quot; value=&quot;1&quot;/&gt;&lt;property id=&quot;20303&quot; value=&quot;-1&quot;/&gt;&lt;property id=&quot;20307&quot; value=&quot;382&quot;/&gt;&lt;property id=&quot;20309&quot; value=&quot;-1&quot;/&gt;&lt;property id=&quot;20312&quot; value=&quot;0&quot;/&gt;&lt;/object&gt;&lt;object type=&quot;3&quot; unique_id=&quot;11387&quot;&gt;&lt;property id=&quot;20148&quot; value=&quot;5&quot;/&gt;&lt;property id=&quot;20300&quot; value=&quot;Slide 145 - &amp;quot;&amp;#x0D;&amp;#x0A;Radiation and Contamination&amp;#x0D;&amp;#x0A;&amp;quot;&quot;/&gt;&lt;property id=&quot;20302&quot; value=&quot;1&quot;/&gt;&lt;property id=&quot;20303&quot; value=&quot;-1&quot;/&gt;&lt;property id=&quot;20307&quot; value=&quot;383&quot;/&gt;&lt;property id=&quot;20309&quot; value=&quot;-1&quot;/&gt;&lt;property id=&quot;20312&quot; value=&quot;0&quot;/&gt;&lt;/object&gt;&lt;object type=&quot;3&quot; unique_id=&quot;11388&quot;&gt;&lt;property id=&quot;20148&quot; value=&quot;5&quot;/&gt;&lt;property id=&quot;20300&quot; value=&quot;Slide 147 - &amp;quot;What is Non-Ionizing Radiation?&amp;quot;&quot;/&gt;&lt;property id=&quot;20302&quot; value=&quot;1&quot;/&gt;&lt;property id=&quot;20303&quot; value=&quot;-1&quot;/&gt;&lt;property id=&quot;20307&quot; value=&quot;384&quot;/&gt;&lt;property id=&quot;20309&quot; value=&quot;-1&quot;/&gt;&lt;property id=&quot;20312&quot; value=&quot;0&quot;/&gt;&lt;/object&gt;&lt;object type=&quot;3&quot; unique_id=&quot;11389&quot;&gt;&lt;property id=&quot;20148&quot; value=&quot;5&quot;/&gt;&lt;property id=&quot;20300&quot; value=&quot;Slide 148 - &amp;quot;What is Vibration?&amp;quot;&quot;/&gt;&lt;property id=&quot;20302&quot; value=&quot;1&quot;/&gt;&lt;property id=&quot;20303&quot; value=&quot;-1&quot;/&gt;&lt;property id=&quot;20307&quot; value=&quot;385&quot;/&gt;&lt;property id=&quot;20309&quot; value=&quot;-1&quot;/&gt;&lt;property id=&quot;20312&quot; value=&quot;0&quot;/&gt;&lt;/object&gt;&lt;object type=&quot;3&quot; unique_id=&quot;11390&quot;&gt;&lt;property id=&quot;20148&quot; value=&quot;5&quot;/&gt;&lt;property id=&quot;20300&quot; value=&quot;Slide 150 - &amp;quot;What is Vibration?&amp;quot;&quot;/&gt;&lt;property id=&quot;20302&quot; value=&quot;1&quot;/&gt;&lt;property id=&quot;20303&quot; value=&quot;-1&quot;/&gt;&lt;property id=&quot;20307&quot; value=&quot;386&quot;/&gt;&lt;property id=&quot;20309&quot; value=&quot;-1&quot;/&gt;&lt;property id=&quot;20312&quot; value=&quot;0&quot;/&gt;&lt;/object&gt;&lt;object type=&quot;3&quot; unique_id=&quot;11391&quot;&gt;&lt;property id=&quot;20148&quot; value=&quot;5&quot;/&gt;&lt;property id=&quot;20300&quot; value=&quot;Slide 151 - &amp;quot;What is Cold Stress?&amp;quot;&quot;/&gt;&lt;property id=&quot;20302&quot; value=&quot;1&quot;/&gt;&lt;property id=&quot;20303&quot; value=&quot;-1&quot;/&gt;&lt;property id=&quot;20307&quot; value=&quot;387&quot;/&gt;&lt;property id=&quot;20309&quot; value=&quot;-1&quot;/&gt;&lt;property id=&quot;20312&quot; value=&quot;0&quot;/&gt;&lt;/object&gt;&lt;object type=&quot;3&quot; unique_id=&quot;11392&quot;&gt;&lt;property id=&quot;20148&quot; value=&quot;5&quot;/&gt;&lt;property id=&quot;20300&quot; value=&quot;Slide 152 - &amp;quot;How do you Prevent Cold Stress?&amp;quot;&quot;/&gt;&lt;property id=&quot;20302&quot; value=&quot;1&quot;/&gt;&lt;property id=&quot;20303&quot; value=&quot;-1&quot;/&gt;&lt;property id=&quot;20307&quot; value=&quot;388&quot;/&gt;&lt;property id=&quot;20309&quot; value=&quot;-1&quot;/&gt;&lt;property id=&quot;20312&quot; value=&quot;0&quot;/&gt;&lt;/object&gt;&lt;object type=&quot;3&quot; unique_id=&quot;11393&quot;&gt;&lt;property id=&quot;20148&quot; value=&quot;5&quot;/&gt;&lt;property id=&quot;20300&quot; value=&quot;Slide 153 - &amp;quot;What are Ergonomic Hazards?&amp;quot;&quot;/&gt;&lt;property id=&quot;20302&quot; value=&quot;1&quot;/&gt;&lt;property id=&quot;20303&quot; value=&quot;-1&quot;/&gt;&lt;property id=&quot;20307&quot; value=&quot;389&quot;/&gt;&lt;property id=&quot;20309&quot; value=&quot;-1&quot;/&gt;&lt;property id=&quot;20312&quot; value=&quot;0&quot;/&gt;&lt;/object&gt;&lt;object type=&quot;3&quot; unique_id=&quot;11394&quot;&gt;&lt;property id=&quot;20148&quot; value=&quot;5&quot;/&gt;&lt;property id=&quot;20300&quot; value=&quot;Slide 154 - &amp;quot;What are Ergonomic Hazards?&amp;quot;&quot;/&gt;&lt;property id=&quot;20302&quot; value=&quot;1&quot;/&gt;&lt;property id=&quot;20303&quot; value=&quot;-1&quot;/&gt;&lt;property id=&quot;20307&quot; value=&quot;390&quot;/&gt;&lt;property id=&quot;20309&quot; value=&quot;-1&quot;/&gt;&lt;property id=&quot;20312&quot; value=&quot;0&quot;/&gt;&lt;/object&gt;&lt;object type=&quot;3&quot; unique_id=&quot;11395&quot;&gt;&lt;property id=&quot;20148&quot; value=&quot;5&quot;/&gt;&lt;property id=&quot;20300&quot; value=&quot;Slide 155 - &amp;quot;What are Ergonomic Hazards?&amp;quot;&quot;/&gt;&lt;property id=&quot;20302&quot; value=&quot;1&quot;/&gt;&lt;property id=&quot;20303&quot; value=&quot;-1&quot;/&gt;&lt;property id=&quot;20307&quot; value=&quot;391&quot;/&gt;&lt;property id=&quot;20309&quot; value=&quot;-1&quot;/&gt;&lt;property id=&quot;20312&quot; value=&quot;0&quot;/&gt;&lt;/object&gt;&lt;object type=&quot;3&quot; unique_id=&quot;11396&quot;&gt;&lt;property id=&quot;20148&quot; value=&quot;5&quot;/&gt;&lt;property id=&quot;20300&quot; value=&quot;Slide 156 - &amp;quot;What are Ergonomic Hazards?&amp;quot;&quot;/&gt;&lt;property id=&quot;20302&quot; value=&quot;1&quot;/&gt;&lt;property id=&quot;20303&quot; value=&quot;-1&quot;/&gt;&lt;property id=&quot;20307&quot; value=&quot;392&quot;/&gt;&lt;property id=&quot;20309&quot; value=&quot;-1&quot;/&gt;&lt;property id=&quot;20312&quot; value=&quot;0&quot;/&gt;&lt;/object&gt;&lt;object type=&quot;3&quot; unique_id=&quot;11397&quot;&gt;&lt;property id=&quot;20148&quot; value=&quot;5&quot;/&gt;&lt;property id=&quot;20300&quot; value=&quot;Slide 157 - &amp;quot;What are Ergonomic Hazards?&amp;quot;&quot;/&gt;&lt;property id=&quot;20302&quot; value=&quot;1&quot;/&gt;&lt;property id=&quot;20303&quot; value=&quot;-1&quot;/&gt;&lt;property id=&quot;20307&quot; value=&quot;393&quot;/&gt;&lt;property id=&quot;20309&quot; value=&quot;-1&quot;/&gt;&lt;property id=&quot;20312&quot; value=&quot;0&quot;/&gt;&lt;/object&gt;&lt;object type=&quot;3&quot; unique_id=&quot;11398&quot;&gt;&lt;property id=&quot;20148&quot; value=&quot;5&quot;/&gt;&lt;property id=&quot;20300&quot; value=&quot;Slide 159 - &amp;quot;Review Questions for Chapter 3&amp;quot;&quot;/&gt;&lt;property id=&quot;20302&quot; value=&quot;1&quot;/&gt;&lt;property id=&quot;20303&quot; value=&quot;-1&quot;/&gt;&lt;property id=&quot;20307&quot; value=&quot;394&quot;/&gt;&lt;property id=&quot;20309&quot; value=&quot;-1&quot;/&gt;&lt;property id=&quot;20312&quot; value=&quot;0&quot;/&gt;&lt;/object&gt;&lt;object type=&quot;3&quot; unique_id=&quot;11399&quot;&gt;&lt;property id=&quot;20148&quot; value=&quot;5&quot;/&gt;&lt;property id=&quot;20300&quot; value=&quot;Slide 160 - &amp;quot;Review Questions for Chapter 3&amp;quot;&quot;/&gt;&lt;property id=&quot;20302&quot; value=&quot;1&quot;/&gt;&lt;property id=&quot;20303&quot; value=&quot;-1&quot;/&gt;&lt;property id=&quot;20307&quot; value=&quot;395&quot;/&gt;&lt;property id=&quot;20309&quot; value=&quot;-1&quot;/&gt;&lt;property id=&quot;20312&quot; value=&quot;0&quot;/&gt;&lt;/object&gt;&lt;object type=&quot;3&quot; unique_id=&quot;11400&quot;&gt;&lt;property id=&quot;20148&quot; value=&quot;5&quot;/&gt;&lt;property id=&quot;20300&quot; value=&quot;Slide 161 - &amp;quot;Review Questions for Chapter 3&amp;quot;&quot;/&gt;&lt;property id=&quot;20302&quot; value=&quot;1&quot;/&gt;&lt;property id=&quot;20303&quot; value=&quot;-1&quot;/&gt;&lt;property id=&quot;20307&quot; value=&quot;396&quot;/&gt;&lt;property id=&quot;20309&quot; value=&quot;-1&quot;/&gt;&lt;property id=&quot;20312&quot; value=&quot;0&quot;/&gt;&lt;/object&gt;&lt;object type=&quot;3&quot; unique_id=&quot;11401&quot;&gt;&lt;property id=&quot;20148&quot; value=&quot;5&quot;/&gt;&lt;property id=&quot;20300&quot; value=&quot;Slide 162 - &amp;quot;Review Questions for Chapter 3&amp;quot;&quot;/&gt;&lt;property id=&quot;20302&quot; value=&quot;1&quot;/&gt;&lt;property id=&quot;20303&quot; value=&quot;-1&quot;/&gt;&lt;property id=&quot;20307&quot; value=&quot;397&quot;/&gt;&lt;property id=&quot;20309&quot; value=&quot;-1&quot;/&gt;&lt;property id=&quot;20312&quot; value=&quot;0&quot;/&gt;&lt;/object&gt;&lt;object type=&quot;3&quot; unique_id=&quot;11402&quot;&gt;&lt;property id=&quot;20148&quot; value=&quot;5&quot;/&gt;&lt;property id=&quot;20300&quot; value=&quot;Slide 164 - &amp;quot;Chapter 4&amp;#x0D;&amp;#x0A;&amp;#x0D;&amp;#x0A;Medical Surveillance&amp;#x0D;&amp;#x0A;&amp;quot;&quot;/&gt;&lt;property id=&quot;20302&quot; value=&quot;1&quot;/&gt;&lt;property id=&quot;20303&quot; value=&quot;-1&quot;/&gt;&lt;property id=&quot;20307&quot; value=&quot;398&quot;/&gt;&lt;property id=&quot;20309&quot; value=&quot;-1&quot;/&gt;&lt;property id=&quot;20312&quot; value=&quot;0&quot;/&gt;&lt;/object&gt;&lt;object type=&quot;3&quot; unique_id=&quot;11403&quot;&gt;&lt;property id=&quot;20148&quot; value=&quot;5&quot;/&gt;&lt;property id=&quot;20300&quot; value=&quot;Slide 165 - &amp;quot;Learning  Objectives&amp;#x0D;&amp;#x0A;&amp;#x0D;&amp;#x0A; This chapter discusses the medical examinations that you are required to have if you work &quot;/&gt;&lt;property id=&quot;20302&quot; value=&quot;1&quot;/&gt;&lt;property id=&quot;20303&quot; value=&quot;-1&quot;/&gt;&lt;property id=&quot;20307&quot; value=&quot;399&quot;/&gt;&lt;property id=&quot;20309&quot; value=&quot;-1&quot;/&gt;&lt;property id=&quot;20312&quot; value=&quot;0&quot;/&gt;&lt;/object&gt;&lt;object type=&quot;3&quot; unique_id=&quot;11404&quot;&gt;&lt;property id=&quot;20148&quot; value=&quot;5&quot;/&gt;&lt;property id=&quot;20300&quot; value=&quot;Slide 166 - &amp;quot;&amp;#x0D;&amp;#x0A;What is Medical Surveillance?&amp;#x0D;&amp;#x0A;&amp;quot;&quot;/&gt;&lt;property id=&quot;20302&quot; value=&quot;1&quot;/&gt;&lt;property id=&quot;20303&quot; value=&quot;-1&quot;/&gt;&lt;property id=&quot;20307&quot; value=&quot;400&quot;/&gt;&lt;property id=&quot;20309&quot; value=&quot;-1&quot;/&gt;&lt;property id=&quot;20312&quot; value=&quot;0&quot;/&gt;&lt;/object&gt;&lt;object type=&quot;3&quot; unique_id=&quot;11405&quot;&gt;&lt;property id=&quot;20148&quot; value=&quot;5&quot;/&gt;&lt;property id=&quot;20300&quot; value=&quot;Slide 167 - &amp;quot;&amp;#x0D;&amp;#x0A;When Do You Need a Medical Exam?&amp;#x0D;&amp;#x0A;&amp;quot;&quot;/&gt;&lt;property id=&quot;20302&quot; value=&quot;1&quot;/&gt;&lt;property id=&quot;20303&quot; value=&quot;-1&quot;/&gt;&lt;property id=&quot;20307&quot; value=&quot;401&quot;/&gt;&lt;property id=&quot;20309&quot; value=&quot;-1&quot;/&gt;&lt;property id=&quot;20312&quot; value=&quot;0&quot;/&gt;&lt;/object&gt;&lt;object type=&quot;3&quot; unique_id=&quot;11406&quot;&gt;&lt;property id=&quot;20148&quot; value=&quot;5&quot;/&gt;&lt;property id=&quot;20300&quot; value=&quot;Slide 168 - &amp;quot;When Do You Need a Medical Exam?&amp;quot;&quot;/&gt;&lt;property id=&quot;20302&quot; value=&quot;1&quot;/&gt;&lt;property id=&quot;20303&quot; value=&quot;-1&quot;/&gt;&lt;property id=&quot;20307&quot; value=&quot;402&quot;/&gt;&lt;property id=&quot;20309&quot; value=&quot;-1&quot;/&gt;&lt;property id=&quot;20312&quot; value=&quot;0&quot;/&gt;&lt;/object&gt;&lt;object type=&quot;3&quot; unique_id=&quot;11407&quot;&gt;&lt;property id=&quot;20148&quot; value=&quot;5&quot;/&gt;&lt;property id=&quot;20300&quot; value=&quot;Slide 169 - &amp;quot;&amp;#x0D;&amp;#x0A;What is the Purpose of Medical Surveillance?&amp;#x0D;&amp;#x0A;&amp;quot;&quot;/&gt;&lt;property id=&quot;20302&quot; value=&quot;1&quot;/&gt;&lt;property id=&quot;20303&quot; value=&quot;-1&quot;/&gt;&lt;property id=&quot;20307&quot; value=&quot;403&quot;/&gt;&lt;property id=&quot;20309&quot; value=&quot;-1&quot;/&gt;&lt;property id=&quot;20312&quot; value=&quot;0&quot;/&gt;&lt;/object&gt;&lt;object type=&quot;3&quot; unique_id=&quot;11408&quot;&gt;&lt;property id=&quot;20148&quot; value=&quot;5&quot;/&gt;&lt;property id=&quot;20300&quot; value=&quot;Slide 170 - &amp;quot;What Doctor Do You See?&amp;quot;&quot;/&gt;&lt;property id=&quot;20302&quot; value=&quot;1&quot;/&gt;&lt;property id=&quot;20303&quot; value=&quot;-1&quot;/&gt;&lt;property id=&quot;20307&quot; value=&quot;404&quot;/&gt;&lt;property id=&quot;20309&quot; value=&quot;-1&quot;/&gt;&lt;property id=&quot;20312&quot; value=&quot;0&quot;/&gt;&lt;/object&gt;&lt;object type=&quot;3&quot; unique_id=&quot;11409&quot;&gt;&lt;property id=&quot;20148&quot; value=&quot;5&quot;/&gt;&lt;property id=&quot;20300&quot; value=&quot;Slide 171 - &amp;quot;Who Pays for the Exam?&amp;quot;&quot;/&gt;&lt;property id=&quot;20302&quot; value=&quot;1&quot;/&gt;&lt;property id=&quot;20303&quot; value=&quot;-1&quot;/&gt;&lt;property id=&quot;20307&quot; value=&quot;405&quot;/&gt;&lt;property id=&quot;20309&quot; value=&quot;-1&quot;/&gt;&lt;property id=&quot;20312&quot; value=&quot;0&quot;/&gt;&lt;/object&gt;&lt;object type=&quot;3&quot; unique_id=&quot;11410&quot;&gt;&lt;property id=&quot;20148&quot; value=&quot;5&quot;/&gt;&lt;property id=&quot;20300&quot; value=&quot;Slide 173 - &amp;quot;Occupational Medical Exams&amp;quot;&quot;/&gt;&lt;property id=&quot;20302&quot; value=&quot;1&quot;/&gt;&lt;property id=&quot;20303&quot; value=&quot;-1&quot;/&gt;&lt;property id=&quot;20307&quot; value=&quot;406&quot;/&gt;&lt;property id=&quot;20309&quot; value=&quot;-1&quot;/&gt;&lt;property id=&quot;20312&quot; value=&quot;0&quot;/&gt;&lt;/object&gt;&lt;object type=&quot;3&quot; unique_id=&quot;11411&quot;&gt;&lt;property id=&quot;20148&quot; value=&quot;5&quot;/&gt;&lt;property id=&quot;20300&quot; value=&quot;Slide 174 - &amp;quot;Work History&amp;quot;&quot;/&gt;&lt;property id=&quot;20302&quot; value=&quot;1&quot;/&gt;&lt;property id=&quot;20303&quot; value=&quot;-1&quot;/&gt;&lt;property id=&quot;20307&quot; value=&quot;407&quot;/&gt;&lt;property id=&quot;20309&quot; value=&quot;-1&quot;/&gt;&lt;property id=&quot;20312&quot; value=&quot;0&quot;/&gt;&lt;/object&gt;&lt;object type=&quot;3&quot; unique_id=&quot;11412&quot;&gt;&lt;property id=&quot;20148&quot; value=&quot;5&quot;/&gt;&lt;property id=&quot;20300&quot; value=&quot;Slide 176 - &amp;quot;Medical History&amp;quot;&quot;/&gt;&lt;property id=&quot;20302&quot; value=&quot;1&quot;/&gt;&lt;property id=&quot;20303&quot; value=&quot;-1&quot;/&gt;&lt;property id=&quot;20307&quot; value=&quot;408&quot;/&gt;&lt;property id=&quot;20309&quot; value=&quot;-1&quot;/&gt;&lt;property id=&quot;20312&quot; value=&quot;0&quot;/&gt;&lt;/object&gt;&lt;object type=&quot;3&quot; unique_id=&quot;11413&quot;&gt;&lt;property id=&quot;20148&quot; value=&quot;5&quot;/&gt;&lt;property id=&quot;20300&quot; value=&quot;Slide 178 - &amp;quot;Physical Exam&amp;quot;&quot;/&gt;&lt;property id=&quot;20302&quot; value=&quot;1&quot;/&gt;&lt;property id=&quot;20303&quot; value=&quot;-1&quot;/&gt;&lt;property id=&quot;20307&quot; value=&quot;409&quot;/&gt;&lt;property id=&quot;20309&quot; value=&quot;-1&quot;/&gt;&lt;property id=&quot;20312&quot; value=&quot;0&quot;/&gt;&lt;/object&gt;&lt;object type=&quot;3&quot; unique_id=&quot;11414&quot;&gt;&lt;property id=&quot;20148&quot; value=&quot;5&quot;/&gt;&lt;property id=&quot;20300&quot; value=&quot;Slide 180 - &amp;quot;&amp;#x0D;&amp;#x0A;&amp;#x0D;&amp;#x0A;Laboratory Tests&amp;#x0D;&amp;#x0A;&amp;#x0D;&amp;#x0A;&amp;quot;&quot;/&gt;&lt;property id=&quot;20302&quot; value=&quot;1&quot;/&gt;&lt;property id=&quot;20303&quot; value=&quot;-1&quot;/&gt;&lt;property id=&quot;20307&quot; value=&quot;410&quot;/&gt;&lt;property id=&quot;20309&quot; value=&quot;-1&quot;/&gt;&lt;property id=&quot;20312&quot; value=&quot;0&quot;/&gt;&lt;/object&gt;&lt;object type=&quot;3&quot; unique_id=&quot;11415&quot;&gt;&lt;property id=&quot;20148&quot; value=&quot;5&quot;/&gt;&lt;property id=&quot;20300&quot; value=&quot;Slide 181 - &amp;quot;Limitations of Medical Monitoring&amp;quot;&quot;/&gt;&lt;property id=&quot;20302&quot; value=&quot;1&quot;/&gt;&lt;property id=&quot;20303&quot; value=&quot;-1&quot;/&gt;&lt;property id=&quot;20307&quot; value=&quot;411&quot;/&gt;&lt;property id=&quot;20309&quot; value=&quot;-1&quot;/&gt;&lt;property id=&quot;20312&quot; value=&quot;0&quot;/&gt;&lt;/object&gt;&lt;object type=&quot;3&quot; unique_id=&quot;11416&quot;&gt;&lt;property id=&quot;20148&quot; value=&quot;5&quot;/&gt;&lt;property id=&quot;20300&quot; value=&quot;Slide 182 - &amp;quot;Make It Work for you&amp;quot;&quot;/&gt;&lt;property id=&quot;20302&quot; value=&quot;1&quot;/&gt;&lt;property id=&quot;20303&quot; value=&quot;-1&quot;/&gt;&lt;property id=&quot;20307&quot; value=&quot;412&quot;/&gt;&lt;property id=&quot;20309&quot; value=&quot;-1&quot;/&gt;&lt;property id=&quot;20312&quot; value=&quot;0&quot;/&gt;&lt;/object&gt;&lt;object type=&quot;3&quot; unique_id=&quot;11417&quot;&gt;&lt;property id=&quot;20148&quot; value=&quot;5&quot;/&gt;&lt;property id=&quot;20300&quot; value=&quot;Slide 184 - &amp;quot;Review Questions for Chapter 4&amp;quot;&quot;/&gt;&lt;property id=&quot;20302&quot; value=&quot;1&quot;/&gt;&lt;property id=&quot;20303&quot; value=&quot;-1&quot;/&gt;&lt;property id=&quot;20307&quot; value=&quot;415&quot;/&gt;&lt;property id=&quot;20309&quot; value=&quot;-1&quot;/&gt;&lt;property id=&quot;20312&quot; value=&quot;0&quot;/&gt;&lt;/object&gt;&lt;object type=&quot;3&quot; unique_id=&quot;11418&quot;&gt;&lt;property id=&quot;20148&quot; value=&quot;5&quot;/&gt;&lt;property id=&quot;20300&quot; value=&quot;Slide 185 - &amp;quot;Chapter 5&amp;#x0D;&amp;#x0A;&amp;#x0D;&amp;#x0A;Hazard Communication&amp;#x0D;&amp;#x0A;&amp;quot;&quot;/&gt;&lt;property id=&quot;20302&quot; value=&quot;1&quot;/&gt;&lt;property id=&quot;20303&quot; value=&quot;-1&quot;/&gt;&lt;property id=&quot;20307&quot; value=&quot;416&quot;/&gt;&lt;property id=&quot;20309&quot; value=&quot;-1&quot;/&gt;&lt;property id=&quot;20312&quot; value=&quot;0&quot;/&gt;&lt;/object&gt;&lt;object type=&quot;3&quot; unique_id=&quot;11419&quot;&gt;&lt;property id=&quot;20148&quot; value=&quot;5&quot;/&gt;&lt;property id=&quot;20300&quot; value=&quot;Slide 186 - &amp;quot;Learning objectives&amp;#x0D;&amp;#x0A; &amp;#x0D;&amp;#x0A;This chapter discusses the OSHA Hazard Communication Standard, which &amp;#x0D;&amp;#x0A;provides workers with&quot;/&gt;&lt;property id=&quot;20302&quot; value=&quot;1&quot;/&gt;&lt;property id=&quot;20303&quot; value=&quot;-1&quot;/&gt;&lt;property id=&quot;20307&quot; value=&quot;417&quot;/&gt;&lt;property id=&quot;20309&quot; value=&quot;-1&quot;/&gt;&lt;property id=&quot;20312&quot; value=&quot;0&quot;/&gt;&lt;/object&gt;&lt;object type=&quot;3&quot; unique_id=&quot;11420&quot;&gt;&lt;property id=&quot;20148&quot; value=&quot;5&quot;/&gt;&lt;property id=&quot;20300&quot; value=&quot;Slide 187 - &amp;quot;The OSHA HAZCOM Standard&amp;quot;&quot;/&gt;&lt;property id=&quot;20302&quot; value=&quot;1&quot;/&gt;&lt;property id=&quot;20303&quot; value=&quot;-1&quot;/&gt;&lt;property id=&quot;20307&quot; value=&quot;413&quot;/&gt;&lt;property id=&quot;20309&quot; value=&quot;-1&quot;/&gt;&lt;property id=&quot;20312&quot; value=&quot;0&quot;/&gt;&lt;/object&gt;&lt;object type=&quot;3&quot; unique_id=&quot;11421&quot;&gt;&lt;property id=&quot;20148&quot; value=&quot;5&quot;/&gt;&lt;property id=&quot;20300&quot; value=&quot;Slide 188 - &amp;quot;The OSHA HAZCOM Standard&amp;quot;&quot;/&gt;&lt;property id=&quot;20302&quot; value=&quot;1&quot;/&gt;&lt;property id=&quot;20303&quot; value=&quot;-1&quot;/&gt;&lt;property id=&quot;20307&quot; value=&quot;414&quot;/&gt;&lt;property id=&quot;20309&quot; value=&quot;-1&quot;/&gt;&lt;property id=&quot;20312&quot; value=&quot;0&quot;/&gt;&lt;/object&gt;&lt;object type=&quot;3&quot; unique_id=&quot;11422&quot;&gt;&lt;property id=&quot;20148&quot; value=&quot;5&quot;/&gt;&lt;property id=&quot;20300&quot; value=&quot;Slide 190 - &amp;quot;Chemical Labels&amp;quot;&quot;/&gt;&lt;property id=&quot;20302&quot; value=&quot;1&quot;/&gt;&lt;property id=&quot;20303&quot; value=&quot;-1&quot;/&gt;&lt;property id=&quot;20307&quot; value=&quot;418&quot;/&gt;&lt;property id=&quot;20309&quot; value=&quot;-1&quot;/&gt;&lt;property id=&quot;20312&quot; value=&quot;0&quot;/&gt;&lt;/object&gt;&lt;object type=&quot;3&quot; unique_id=&quot;11423&quot;&gt;&lt;property id=&quot;20148&quot; value=&quot;5&quot;/&gt;&lt;property id=&quot;20300&quot; value=&quot;Slide 192 - &amp;quot;Safety data Sheet (SDS)&amp;quot;&quot;/&gt;&lt;property id=&quot;20302&quot; value=&quot;1&quot;/&gt;&lt;property id=&quot;20303&quot; value=&quot;-1&quot;/&gt;&lt;property id=&quot;20307&quot; value=&quot;419&quot;/&gt;&lt;property id=&quot;20309&quot; value=&quot;-1&quot;/&gt;&lt;property id=&quot;20312&quot; value=&quot;0&quot;/&gt;&lt;/object&gt;&lt;object type=&quot;3&quot; unique_id=&quot;11426&quot;&gt;&lt;property id=&quot;20148&quot; value=&quot;5&quot;/&gt;&lt;property id=&quot;20300&quot; value=&quot;Slide 195 - &amp;quot;DOT Placards, Labels and Makings&amp;quot;&quot;/&gt;&lt;property id=&quot;20302&quot; value=&quot;1&quot;/&gt;&lt;property id=&quot;20303&quot; value=&quot;-1&quot;/&gt;&lt;property id=&quot;20307&quot; value=&quot;424&quot;/&gt;&lt;property id=&quot;20309&quot; value=&quot;-1&quot;/&gt;&lt;property id=&quot;20312&quot; value=&quot;0&quot;/&gt;&lt;/object&gt;&lt;object type=&quot;3&quot; unique_id=&quot;11428&quot;&gt;&lt;property id=&quot;20148&quot; value=&quot;5&quot;/&gt;&lt;property id=&quot;20300&quot; value=&quot;Slide 196 - &amp;quot;What is the Emergency Response Guidebook?&amp;quot;&quot;/&gt;&lt;property id=&quot;20302&quot; value=&quot;1&quot;/&gt;&lt;property id=&quot;20303&quot; value=&quot;-1&quot;/&gt;&lt;property id=&quot;20307&quot; value=&quot;423&quot;/&gt;&lt;property id=&quot;20309&quot; value=&quot;-1&quot;/&gt;&lt;property id=&quot;20312&quot; value=&quot;0&quot;/&gt;&lt;/object&gt;&lt;object type=&quot;3&quot; unique_id=&quot;11429&quot;&gt;&lt;property id=&quot;20148&quot; value=&quot;5&quot;/&gt;&lt;property id=&quot;20300&quot; value=&quot;Slide 197 - &amp;quot;NFPA Hazard Identification System&amp;quot;&quot;/&gt;&lt;property id=&quot;20302&quot; value=&quot;1&quot;/&gt;&lt;property id=&quot;20303&quot; value=&quot;-1&quot;/&gt;&lt;property id=&quot;20307&quot; value=&quot;425&quot;/&gt;&lt;property id=&quot;20309&quot; value=&quot;-1&quot;/&gt;&lt;property id=&quot;20312&quot; value=&quot;0&quot;/&gt;&lt;/object&gt;&lt;object type=&quot;3&quot; unique_id=&quot;11430&quot;&gt;&lt;property id=&quot;20148&quot; value=&quot;5&quot;/&gt;&lt;property id=&quot;20300&quot; value=&quot;Slide 199 - &amp;quot;NIOSH Pocket Guide&amp;quot;&quot;/&gt;&lt;property id=&quot;20302&quot; value=&quot;1&quot;/&gt;&lt;property id=&quot;20303&quot; value=&quot;-1&quot;/&gt;&lt;property id=&quot;20307&quot; value=&quot;426&quot;/&gt;&lt;property id=&quot;20309&quot; value=&quot;-1&quot;/&gt;&lt;property id=&quot;20312&quot; value=&quot;0&quot;/&gt;&lt;/object&gt;&lt;object type=&quot;3&quot; unique_id=&quot;11431&quot;&gt;&lt;property id=&quot;20148&quot; value=&quot;5&quot;/&gt;&lt;property id=&quot;20300&quot; value=&quot;Slide 200 - &amp;quot;Review Questions for Chapter 5&amp;quot;&quot;/&gt;&lt;property id=&quot;20302&quot; value=&quot;1&quot;/&gt;&lt;property id=&quot;20303&quot; value=&quot;-1&quot;/&gt;&lt;property id=&quot;20307&quot; value=&quot;428&quot;/&gt;&lt;property id=&quot;20309&quot; value=&quot;-1&quot;/&gt;&lt;property id=&quot;20312&quot; value=&quot;0&quot;/&gt;&lt;/object&gt;&lt;object type=&quot;3&quot; unique_id=&quot;11433&quot;&gt;&lt;property id=&quot;20148&quot; value=&quot;5&quot;/&gt;&lt;property id=&quot;20300&quot; value=&quot;Slide 201 - &amp;quot;Review Questions for Chapter 5&amp;quot;&quot;/&gt;&lt;property id=&quot;20302&quot; value=&quot;1&quot;/&gt;&lt;property id=&quot;20303&quot; value=&quot;-1&quot;/&gt;&lt;property id=&quot;20307&quot; value=&quot;431&quot;/&gt;&lt;property id=&quot;20309&quot; value=&quot;-1&quot;/&gt;&lt;property id=&quot;20312&quot; value=&quot;0&quot;/&gt;&lt;/object&gt;&lt;object type=&quot;3&quot; unique_id=&quot;11434&quot;&gt;&lt;property id=&quot;20148&quot; value=&quot;5&quot;/&gt;&lt;property id=&quot;20300&quot; value=&quot;Slide 202 - &amp;quot;Chapter 6&amp;#x0D;&amp;#x0A;&amp;#x0D;&amp;#x0A;Air-Purifying Respirators&amp;#x0D;&amp;#x0A;&amp;quot;&quot;/&gt;&lt;property id=&quot;20302&quot; value=&quot;1&quot;/&gt;&lt;property id=&quot;20303&quot; value=&quot;-1&quot;/&gt;&lt;property id=&quot;20307&quot; value=&quot;429&quot;/&gt;&lt;property id=&quot;20309&quot; value=&quot;-1&quot;/&gt;&lt;property id=&quot;20312&quot; value=&quot;0&quot;/&gt;&lt;/object&gt;&lt;object type=&quot;3&quot; unique_id=&quot;11435&quot;&gt;&lt;property id=&quot;20148&quot; value=&quot;5&quot;/&gt;&lt;property id=&quot;20300&quot; value=&quot;Slide 204 - &amp;quot;4. DESCRIBE the difference between a qualitative and a quantitative fit test. &amp;#x0D;&amp;#x0A; &amp;#x0D;&amp;#x0A;5. DESCRIBE the factors to consi&quot;/&gt;&lt;property id=&quot;20302&quot; value=&quot;1&quot;/&gt;&lt;property id=&quot;20303&quot; value=&quot;-1&quot;/&gt;&lt;property id=&quot;20307&quot; value=&quot;432&quot;/&gt;&lt;property id=&quot;20309&quot; value=&quot;-1&quot;/&gt;&lt;property id=&quot;20312&quot; value=&quot;0&quot;/&gt;&lt;/object&gt;&lt;object type=&quot;3&quot; unique_id=&quot;11436&quot;&gt;&lt;property id=&quot;20148&quot; value=&quot;5&quot;/&gt;&lt;property id=&quot;20300&quot; value=&quot;Slide 205 - &amp;quot;How do you Protect Your Respiratory System?&amp;quot;&quot;/&gt;&lt;property id=&quot;20302&quot; value=&quot;1&quot;/&gt;&lt;property id=&quot;20303&quot; value=&quot;-1&quot;/&gt;&lt;property id=&quot;20307&quot; value=&quot;427&quot;/&gt;&lt;property id=&quot;20309&quot; value=&quot;-1&quot;/&gt;&lt;property id=&quot;20312&quot; value=&quot;0&quot;/&gt;&lt;/object&gt;&lt;object type=&quot;3&quot; unique_id=&quot;11437&quot;&gt;&lt;property id=&quot;20148&quot; value=&quot;5&quot;/&gt;&lt;property id=&quot;20300&quot; value=&quot;Slide 206 - &amp;quot;How do you Protect Your Respiratory System?&amp;quot;&quot;/&gt;&lt;property id=&quot;20302&quot; value=&quot;1&quot;/&gt;&lt;property id=&quot;20303&quot; value=&quot;-1&quot;/&gt;&lt;property id=&quot;20307&quot; value=&quot;433&quot;/&gt;&lt;property id=&quot;20309&quot; value=&quot;-1&quot;/&gt;&lt;property id=&quot;20312&quot; value=&quot;0&quot;/&gt;&lt;/object&gt;&lt;object type=&quot;3&quot; unique_id=&quot;11438&quot;&gt;&lt;property id=&quot;20148&quot; value=&quot;5&quot;/&gt;&lt;property id=&quot;20300&quot; value=&quot;Slide 207 - &amp;quot;The Air We Breathe&amp;quot;&quot;/&gt;&lt;property id=&quot;20302&quot; value=&quot;1&quot;/&gt;&lt;property id=&quot;20303&quot; value=&quot;-1&quot;/&gt;&lt;property id=&quot;20307&quot; value=&quot;434&quot;/&gt;&lt;property id=&quot;20309&quot; value=&quot;-1&quot;/&gt;&lt;property id=&quot;20312&quot; value=&quot;0&quot;/&gt;&lt;/object&gt;&lt;object type=&quot;3&quot; unique_id=&quot;11439&quot;&gt;&lt;property id=&quot;20148&quot; value=&quot;5&quot;/&gt;&lt;property id=&quot;20300&quot; value=&quot;Slide 208 - &amp;quot;Air Contaminants&amp;quot;&quot;/&gt;&lt;property id=&quot;20302&quot; value=&quot;1&quot;/&gt;&lt;property id=&quot;20303&quot; value=&quot;-1&quot;/&gt;&lt;property id=&quot;20307&quot; value=&quot;435&quot;/&gt;&lt;property id=&quot;20309&quot; value=&quot;-1&quot;/&gt;&lt;property id=&quot;20312&quot; value=&quot;0&quot;/&gt;&lt;/object&gt;&lt;object type=&quot;3&quot; unique_id=&quot;11440&quot;&gt;&lt;property id=&quot;20148&quot; value=&quot;5&quot;/&gt;&lt;property id=&quot;20300&quot; value=&quot;Slide 209 - &amp;quot;Oxygen Deficiency&amp;quot;&quot;/&gt;&lt;property id=&quot;20302&quot; value=&quot;1&quot;/&gt;&lt;property id=&quot;20303&quot; value=&quot;-1&quot;/&gt;&lt;property id=&quot;20307&quot; value=&quot;436&quot;/&gt;&lt;property id=&quot;20309&quot; value=&quot;-1&quot;/&gt;&lt;property id=&quot;20312&quot; value=&quot;0&quot;/&gt;&lt;/object&gt;&lt;object type=&quot;3&quot; unique_id=&quot;11441&quot;&gt;&lt;property id=&quot;20148&quot; value=&quot;5&quot;/&gt;&lt;property id=&quot;20300&quot; value=&quot;Slide 210 - &amp;quot;When Do You Need a Respirator?&amp;quot;&quot;/&gt;&lt;property id=&quot;20302&quot; value=&quot;1&quot;/&gt;&lt;property id=&quot;20303&quot; value=&quot;-1&quot;/&gt;&lt;property id=&quot;20307&quot; value=&quot;437&quot;/&gt;&lt;property id=&quot;20309&quot; value=&quot;-1&quot;/&gt;&lt;property id=&quot;20312&quot; value=&quot;0&quot;/&gt;&lt;/object&gt;&lt;object type=&quot;3&quot; unique_id=&quot;11442&quot;&gt;&lt;property id=&quot;20148&quot; value=&quot;5&quot;/&gt;&lt;property id=&quot;20300&quot; value=&quot;Slide 211 - &amp;quot;Respirators For Hazardous Waste Workers&amp;quot;&quot;/&gt;&lt;property id=&quot;20302&quot; value=&quot;1&quot;/&gt;&lt;property id=&quot;20303&quot; value=&quot;-1&quot;/&gt;&lt;property id=&quot;20307&quot; value=&quot;438&quot;/&gt;&lt;property id=&quot;20309&quot; value=&quot;-1&quot;/&gt;&lt;property id=&quot;20312&quot; value=&quot;0&quot;/&gt;&lt;/object&gt;&lt;object type=&quot;3&quot; unique_id=&quot;11443&quot;&gt;&lt;property id=&quot;20148&quot; value=&quot;5&quot;/&gt;&lt;property id=&quot;20300&quot; value=&quot;Slide 212 - &amp;quot;Types of Respirators&amp;quot;&quot;/&gt;&lt;property id=&quot;20302&quot; value=&quot;1&quot;/&gt;&lt;property id=&quot;20303&quot; value=&quot;-1&quot;/&gt;&lt;property id=&quot;20307&quot; value=&quot;439&quot;/&gt;&lt;property id=&quot;20309&quot; value=&quot;-1&quot;/&gt;&lt;property id=&quot;20312&quot; value=&quot;0&quot;/&gt;&lt;/object&gt;&lt;object type=&quot;3&quot; unique_id=&quot;11444&quot;&gt;&lt;property id=&quot;20148&quot; value=&quot;5&quot;/&gt;&lt;property id=&quot;20300&quot; value=&quot;Slide 213 - &amp;quot;Air-Purifying Respirators (APRs)&amp;quot;&quot;/&gt;&lt;property id=&quot;20302&quot; value=&quot;1&quot;/&gt;&lt;property id=&quot;20303&quot; value=&quot;-1&quot;/&gt;&lt;property id=&quot;20307&quot; value=&quot;440&quot;/&gt;&lt;property id=&quot;20309&quot; value=&quot;-1&quot;/&gt;&lt;property id=&quot;20312&quot; value=&quot;0&quot;/&gt;&lt;/object&gt;&lt;object type=&quot;3&quot; unique_id=&quot;11445&quot;&gt;&lt;property id=&quot;20148&quot; value=&quot;5&quot;/&gt;&lt;property id=&quot;20300&quot; value=&quot;Slide 214 - &amp;quot;&amp;#x0D;&amp;#x0A;Air-Purifying Respirators for Hazardous Waste Workers&amp;#x0D;&amp;#x0A;&amp;quot;&quot;/&gt;&lt;property id=&quot;20302&quot; value=&quot;1&quot;/&gt;&lt;property id=&quot;20303&quot; value=&quot;-1&quot;/&gt;&lt;property id=&quot;20307&quot; value=&quot;441&quot;/&gt;&lt;property id=&quot;20309&quot; value=&quot;-1&quot;/&gt;&lt;property id=&quot;20312&quot; value=&quot;0&quot;/&gt;&lt;/object&gt;&lt;object type=&quot;3&quot; unique_id=&quot;11446&quot;&gt;&lt;property id=&quot;20148&quot; value=&quot;5&quot;/&gt;&lt;property id=&quot;20300&quot; value=&quot;Slide 215 - &amp;quot;NIOSH Approval&amp;quot;&quot;/&gt;&lt;property id=&quot;20302&quot; value=&quot;1&quot;/&gt;&lt;property id=&quot;20303&quot; value=&quot;-1&quot;/&gt;&lt;property id=&quot;20307&quot; value=&quot;442&quot;/&gt;&lt;property id=&quot;20309&quot; value=&quot;-1&quot;/&gt;&lt;property id=&quot;20312&quot; value=&quot;0&quot;/&gt;&lt;/object&gt;&lt;object type=&quot;3&quot; unique_id=&quot;11447&quot;&gt;&lt;property id=&quot;20148&quot; value=&quot;5&quot;/&gt;&lt;property id=&quot;20300&quot; value=&quot;Slide 216 - &amp;quot;Some APRs are Not for Hazardous Waste Work&amp;quot;&quot;/&gt;&lt;property id=&quot;20302&quot; value=&quot;1&quot;/&gt;&lt;property id=&quot;20303&quot; value=&quot;-1&quot;/&gt;&lt;property id=&quot;20307&quot; value=&quot;443&quot;/&gt;&lt;property id=&quot;20309&quot; value=&quot;-1&quot;/&gt;&lt;property id=&quot;20312&quot; value=&quot;0&quot;/&gt;&lt;/object&gt;&lt;object type=&quot;3&quot; unique_id=&quot;11448&quot;&gt;&lt;property id=&quot;20148&quot; value=&quot;5&quot;/&gt;&lt;property id=&quot;20300&quot; value=&quot;Slide 217 - &amp;quot;Filters and Cartridges for APRs&amp;quot;&quot;/&gt;&lt;property id=&quot;20302&quot; value=&quot;1&quot;/&gt;&lt;property id=&quot;20303&quot; value=&quot;-1&quot;/&gt;&lt;property id=&quot;20307&quot; value=&quot;444&quot;/&gt;&lt;property id=&quot;20309&quot; value=&quot;-1&quot;/&gt;&lt;property id=&quot;20312&quot; value=&quot;0&quot;/&gt;&lt;/object&gt;&lt;object type=&quot;3&quot; unique_id=&quot;11449&quot;&gt;&lt;property id=&quot;20148&quot; value=&quot;5&quot;/&gt;&lt;property id=&quot;20300&quot; value=&quot;Slide 218 - &amp;quot;Filter for APRs&amp;quot;&quot;/&gt;&lt;property id=&quot;20302&quot; value=&quot;1&quot;/&gt;&lt;property id=&quot;20303&quot; value=&quot;-1&quot;/&gt;&lt;property id=&quot;20307&quot; value=&quot;445&quot;/&gt;&lt;property id=&quot;20309&quot; value=&quot;-1&quot;/&gt;&lt;property id=&quot;20312&quot; value=&quot;0&quot;/&gt;&lt;/object&gt;&lt;object type=&quot;3&quot; unique_id=&quot;11450&quot;&gt;&lt;property id=&quot;20148&quot; value=&quot;5&quot;/&gt;&lt;property id=&quot;20300&quot; value=&quot;Slide 219 - &amp;quot;Chemical Cartridges for APRs&amp;quot;&quot;/&gt;&lt;property id=&quot;20302&quot; value=&quot;1&quot;/&gt;&lt;property id=&quot;20303&quot; value=&quot;-1&quot;/&gt;&lt;property id=&quot;20307&quot; value=&quot;446&quot;/&gt;&lt;property id=&quot;20309&quot; value=&quot;-1&quot;/&gt;&lt;property id=&quot;20312&quot; value=&quot;0&quot;/&gt;&lt;/object&gt;&lt;object type=&quot;3&quot; unique_id=&quot;11451&quot;&gt;&lt;property id=&quot;20148&quot; value=&quot;5&quot;/&gt;&lt;property id=&quot;20300&quot; value=&quot;Slide 221 - &amp;quot;&amp;#x0D;&amp;#x0A;How Long Do the Filters or Cartridges Last?&amp;#x0D;&amp;#x0A;&amp;quot;&quot;/&gt;&lt;property id=&quot;20302&quot; value=&quot;1&quot;/&gt;&lt;property id=&quot;20303&quot; value=&quot;-1&quot;/&gt;&lt;property id=&quot;20307&quot; value=&quot;447&quot;/&gt;&lt;property id=&quot;20309&quot; value=&quot;-1&quot;/&gt;&lt;property id=&quot;20312&quot; value=&quot;0&quot;/&gt;&lt;/object&gt;&lt;object type=&quot;3&quot; unique_id=&quot;11452&quot;&gt;&lt;property id=&quot;20148&quot; value=&quot;5&quot;/&gt;&lt;property id=&quot;20300&quot; value=&quot;Slide 223 - &amp;quot;How an APR Works&amp;quot;&quot;/&gt;&lt;property id=&quot;20302&quot; value=&quot;1&quot;/&gt;&lt;property id=&quot;20303&quot; value=&quot;-1&quot;/&gt;&lt;property id=&quot;20307&quot; value=&quot;448&quot;/&gt;&lt;property id=&quot;20309&quot; value=&quot;-1&quot;/&gt;&lt;property id=&quot;20312&quot; value=&quot;0&quot;/&gt;&lt;/object&gt;&lt;object type=&quot;3&quot; unique_id=&quot;11453&quot;&gt;&lt;property id=&quot;20148&quot; value=&quot;5&quot;/&gt;&lt;property id=&quot;20300&quot; value=&quot;Slide 224 - &amp;quot;Finding a Respirator That Fits Your Face&amp;quot;&quot;/&gt;&lt;property id=&quot;20302&quot; value=&quot;1&quot;/&gt;&lt;property id=&quot;20303&quot; value=&quot;-1&quot;/&gt;&lt;property id=&quot;20307&quot; value=&quot;449&quot;/&gt;&lt;property id=&quot;20309&quot; value=&quot;-1&quot;/&gt;&lt;property id=&quot;20312&quot; value=&quot;0&quot;/&gt;&lt;/object&gt;&lt;object type=&quot;3&quot; unique_id=&quot;11454&quot;&gt;&lt;property id=&quot;20148&quot; value=&quot;5&quot;/&gt;&lt;property id=&quot;20300&quot; value=&quot;Slide 225 - &amp;quot;&amp;#x0D;&amp;#x0A;OSHA Assigned Protection Factors&amp;#x0D;&amp;#x0A;&amp;quot;&quot;/&gt;&lt;property id=&quot;20302&quot; value=&quot;1&quot;/&gt;&lt;property id=&quot;20303&quot; value=&quot;-1&quot;/&gt;&lt;property id=&quot;20307&quot; value=&quot;450&quot;/&gt;&lt;property id=&quot;20309&quot; value=&quot;-1&quot;/&gt;&lt;property id=&quot;20312&quot; value=&quot;0&quot;/&gt;&lt;/object&gt;&lt;object type=&quot;3&quot; unique_id=&quot;11455&quot;&gt;&lt;property id=&quot;20148&quot; value=&quot;5&quot;/&gt;&lt;property id=&quot;20300&quot; value=&quot;Slide 226 - &amp;quot;NIOSH and ANSI Protection Factors&amp;quot;&quot;/&gt;&lt;property id=&quot;20302&quot; value=&quot;1&quot;/&gt;&lt;property id=&quot;20303&quot; value=&quot;-1&quot;/&gt;&lt;property id=&quot;20307&quot; value=&quot;451&quot;/&gt;&lt;property id=&quot;20309&quot; value=&quot;-1&quot;/&gt;&lt;property id=&quot;20312&quot; value=&quot;0&quot;/&gt;&lt;/object&gt;&lt;object type=&quot;3&quot; unique_id=&quot;11456&quot;&gt;&lt;property id=&quot;20148&quot; value=&quot;5&quot;/&gt;&lt;property id=&quot;20300&quot; value=&quot;Slide 227 - &amp;quot;IDLH (Immediately Dangerous to Life and Health)&amp;quot;&quot;/&gt;&lt;property id=&quot;20302&quot; value=&quot;1&quot;/&gt;&lt;property id=&quot;20303&quot; value=&quot;-1&quot;/&gt;&lt;property id=&quot;20307&quot; value=&quot;452&quot;/&gt;&lt;property id=&quot;20309&quot; value=&quot;-1&quot;/&gt;&lt;property id=&quot;20312&quot; value=&quot;0&quot;/&gt;&lt;/object&gt;&lt;object type=&quot;3&quot; unique_id=&quot;11457&quot;&gt;&lt;property id=&quot;20148&quot; value=&quot;5&quot;/&gt;&lt;property id=&quot;20300&quot; value=&quot;Slide 228 - &amp;quot;If You Wear Glasses&amp;quot;&quot;/&gt;&lt;property id=&quot;20302&quot; value=&quot;1&quot;/&gt;&lt;property id=&quot;20303&quot; value=&quot;-1&quot;/&gt;&lt;property id=&quot;20307&quot; value=&quot;453&quot;/&gt;&lt;property id=&quot;20309&quot; value=&quot;-1&quot;/&gt;&lt;property id=&quot;20312&quot; value=&quot;0&quot;/&gt;&lt;/object&gt;&lt;object type=&quot;3&quot; unique_id=&quot;11458&quot;&gt;&lt;property id=&quot;20148&quot; value=&quot;5&quot;/&gt;&lt;property id=&quot;20300&quot; value=&quot;Slide 229 - &amp;quot;Why Choose the Right Respirator?&amp;quot;&quot;/&gt;&lt;property id=&quot;20302&quot; value=&quot;1&quot;/&gt;&lt;property id=&quot;20303&quot; value=&quot;-1&quot;/&gt;&lt;property id=&quot;20307&quot; value=&quot;454&quot;/&gt;&lt;property id=&quot;20309&quot; value=&quot;-1&quot;/&gt;&lt;property id=&quot;20312&quot; value=&quot;0&quot;/&gt;&lt;/object&gt;&lt;object type=&quot;3&quot; unique_id=&quot;11459&quot;&gt;&lt;property id=&quot;20148&quot; value=&quot;5&quot;/&gt;&lt;property id=&quot;20300&quot; value=&quot;Slide 231 - &amp;quot;&amp;#x0D;&amp;#x0A;Color Code for APR Cartridges&amp;#x0D;&amp;#x0A;&amp;quot;&quot;/&gt;&lt;property id=&quot;20302&quot; value=&quot;1&quot;/&gt;&lt;property id=&quot;20303&quot; value=&quot;-1&quot;/&gt;&lt;property id=&quot;20307&quot; value=&quot;455&quot;/&gt;&lt;property id=&quot;20309&quot; value=&quot;-1&quot;/&gt;&lt;property id=&quot;20312&quot; value=&quot;0&quot;/&gt;&lt;/object&gt;&lt;object type=&quot;3&quot; unique_id=&quot;11460&quot;&gt;&lt;property id=&quot;20148&quot; value=&quot;5&quot;/&gt;&lt;property id=&quot;20300&quot; value=&quot;Slide 233 - &amp;quot;&amp;#x0D;&amp;#x0A;Medical Fitness to Wear a Respirator&amp;#x0D;&amp;#x0A;&amp;quot;&quot;/&gt;&lt;property id=&quot;20302&quot; value=&quot;1&quot;/&gt;&lt;property id=&quot;20303&quot; value=&quot;-1&quot;/&gt;&lt;property id=&quot;20307&quot; value=&quot;456&quot;/&gt;&lt;property id=&quot;20309&quot; value=&quot;-1&quot;/&gt;&lt;property id=&quot;20312&quot; value=&quot;0&quot;/&gt;&lt;/object&gt;&lt;object type=&quot;3&quot; unique_id=&quot;11461&quot;&gt;&lt;property id=&quot;20148&quot; value=&quot;5&quot;/&gt;&lt;property id=&quot;20300&quot; value=&quot;Slide 235 - &amp;quot;Respiratory Protection Programs&amp;quot;&quot;/&gt;&lt;property id=&quot;20302&quot; value=&quot;1&quot;/&gt;&lt;property id=&quot;20303&quot; value=&quot;-1&quot;/&gt;&lt;property id=&quot;20307&quot; value=&quot;457&quot;/&gt;&lt;property id=&quot;20309&quot; value=&quot;-1&quot;/&gt;&lt;property id=&quot;20312&quot; value=&quot;0&quot;/&gt;&lt;/object&gt;&lt;object type=&quot;3&quot; unique_id=&quot;11462&quot;&gt;&lt;property id=&quot;20148&quot; value=&quot;5&quot;/&gt;&lt;property id=&quot;20300&quot; value=&quot;Slide 237 - &amp;quot;Why Inspect and Check Your Respirator?&amp;quot;&quot;/&gt;&lt;property id=&quot;20302&quot; value=&quot;1&quot;/&gt;&lt;property id=&quot;20303&quot; value=&quot;-1&quot;/&gt;&lt;property id=&quot;20307&quot; value=&quot;458&quot;/&gt;&lt;property id=&quot;20309&quot; value=&quot;-1&quot;/&gt;&lt;property id=&quot;20312&quot; value=&quot;0&quot;/&gt;&lt;/object&gt;&lt;object type=&quot;3&quot; unique_id=&quot;11463&quot;&gt;&lt;property id=&quot;20148&quot; value=&quot;5&quot;/&gt;&lt;property id=&quot;20300&quot; value=&quot;Slide 238 - &amp;quot;Why Inspect and Check Your Respirator?&amp;quot;&quot;/&gt;&lt;property id=&quot;20302&quot; value=&quot;1&quot;/&gt;&lt;property id=&quot;20303&quot; value=&quot;-1&quot;/&gt;&lt;property id=&quot;20307&quot; value=&quot;459&quot;/&gt;&lt;property id=&quot;20309&quot; value=&quot;-1&quot;/&gt;&lt;property id=&quot;20312&quot; value=&quot;0&quot;/&gt;&lt;/object&gt;&lt;object type=&quot;3&quot; unique_id=&quot;11464&quot;&gt;&lt;property id=&quot;20148&quot; value=&quot;5&quot;/&gt;&lt;property id=&quot;20300&quot; value=&quot;Slide 239 - &amp;quot;Why Inspect and Check Your Respirator?&amp;quot;&quot;/&gt;&lt;property id=&quot;20302&quot; value=&quot;1&quot;/&gt;&lt;property id=&quot;20303&quot; value=&quot;-1&quot;/&gt;&lt;property id=&quot;20307&quot; value=&quot;460&quot;/&gt;&lt;property id=&quot;20309&quot; value=&quot;-1&quot;/&gt;&lt;property id=&quot;20312&quot; value=&quot;0&quot;/&gt;&lt;/object&gt;&lt;object type=&quot;3&quot; unique_id=&quot;11465&quot;&gt;&lt;property id=&quot;20148&quot; value=&quot;5&quot;/&gt;&lt;property id=&quot;20300&quot; value=&quot;Slide 244 - &amp;quot;Review Questions for Chapter 6&amp;quot;&quot;/&gt;&lt;property id=&quot;20302&quot; value=&quot;1&quot;/&gt;&lt;property id=&quot;20303&quot; value=&quot;-1&quot;/&gt;&lt;property id=&quot;20307&quot; value=&quot;461&quot;/&gt;&lt;property id=&quot;20309&quot; value=&quot;-1&quot;/&gt;&lt;property id=&quot;20312&quot; value=&quot;0&quot;/&gt;&lt;/object&gt;&lt;object type=&quot;3&quot; unique_id=&quot;11466&quot;&gt;&lt;property id=&quot;20148&quot; value=&quot;5&quot;/&gt;&lt;property id=&quot;20300&quot; value=&quot;Slide 245 - &amp;quot;Review Questions for Chapter 6&amp;quot;&quot;/&gt;&lt;property id=&quot;20302&quot; value=&quot;1&quot;/&gt;&lt;property id=&quot;20303&quot; value=&quot;-1&quot;/&gt;&lt;property id=&quot;20307&quot; value=&quot;462&quot;/&gt;&lt;property id=&quot;20309&quot; value=&quot;-1&quot;/&gt;&lt;property id=&quot;20312&quot; value=&quot;0&quot;/&gt;&lt;/object&gt;&lt;object type=&quot;3&quot; unique_id=&quot;11467&quot;&gt;&lt;property id=&quot;20148&quot; value=&quot;5&quot;/&gt;&lt;property id=&quot;20300&quot; value=&quot;Slide 247 - &amp;quot;Chapter 7&amp;#x0D;&amp;#x0A; &amp;#x0D;&amp;#x0A;Atmosphere Supplying &amp;#x0D;&amp;#x0A;Respirators&amp;#x0D;&amp;#x0A;&amp;quot;&quot;/&gt;&lt;property id=&quot;20302&quot; value=&quot;1&quot;/&gt;&lt;property id=&quot;20303&quot; value=&quot;-1&quot;/&gt;&lt;property id=&quot;20307&quot; value=&quot;463&quot;/&gt;&lt;property id=&quot;20309&quot; value=&quot;-1&quot;/&gt;&lt;property id=&quot;20312&quot; value=&quot;0&quot;/&gt;&lt;/object&gt;&lt;object type=&quot;3&quot; unique_id=&quot;11468&quot;&gt;&lt;property id=&quot;20148&quot; value=&quot;5&quot;/&gt;&lt;property id=&quot;20300&quot; value=&quot;Slide 248 - &amp;quot;Learning objectives&amp;#x0D;&amp;#x0A; &amp;#x0D;&amp;#x0A;This chapter discusses respirators that have their own clean air supply so that &amp;#x0D;&amp;#x0A;you don’t &quot;/&gt;&lt;property id=&quot;20302&quot; value=&quot;1&quot;/&gt;&lt;property id=&quot;20303&quot; value=&quot;-1&quot;/&gt;&lt;property id=&quot;20307&quot; value=&quot;464&quot;/&gt;&lt;property id=&quot;20309&quot; value=&quot;-1&quot;/&gt;&lt;property id=&quot;20312&quot; value=&quot;0&quot;/&gt;&lt;/object&gt;&lt;object type=&quot;3&quot; unique_id=&quot;11470&quot;&gt;&lt;property id=&quot;20148&quot; value=&quot;5&quot;/&gt;&lt;property id=&quot;20300&quot; value=&quot;Slide 250 - &amp;quot;When Do You Need an Atmosphere-Supplying Respirator?&amp;quot;&quot;/&gt;&lt;property id=&quot;20302&quot; value=&quot;1&quot;/&gt;&lt;property id=&quot;20303&quot; value=&quot;-1&quot;/&gt;&lt;property id=&quot;20307&quot; value=&quot;465&quot;/&gt;&lt;property id=&quot;20309&quot; value=&quot;-1&quot;/&gt;&lt;property id=&quot;20312&quot; value=&quot;0&quot;/&gt;&lt;/object&gt;&lt;object type=&quot;3&quot; unique_id=&quot;11471&quot;&gt;&lt;property id=&quot;20148&quot; value=&quot;5&quot;/&gt;&lt;property id=&quot;20300&quot; value=&quot;Slide 252 - &amp;quot;NIOSH Approval&amp;quot;&quot;/&gt;&lt;property id=&quot;20302&quot; value=&quot;1&quot;/&gt;&lt;property id=&quot;20303&quot; value=&quot;-1&quot;/&gt;&lt;property id=&quot;20307&quot; value=&quot;466&quot;/&gt;&lt;property id=&quot;20309&quot; value=&quot;-1&quot;/&gt;&lt;property id=&quot;20312&quot; value=&quot;0&quot;/&gt;&lt;/object&gt;&lt;object type=&quot;3&quot; unique_id=&quot;11472&quot;&gt;&lt;property id=&quot;20148&quot; value=&quot;5&quot;/&gt;&lt;property id=&quot;20300&quot; value=&quot;Slide 253 - &amp;quot;Two Types of Atmosphere-Supplying Respirators&amp;quot;&quot;/&gt;&lt;property id=&quot;20302&quot; value=&quot;1&quot;/&gt;&lt;property id=&quot;20303&quot; value=&quot;-1&quot;/&gt;&lt;property id=&quot;20307&quot; value=&quot;467&quot;/&gt;&lt;property id=&quot;20309&quot; value=&quot;-1&quot;/&gt;&lt;property id=&quot;20312&quot; value=&quot;0&quot;/&gt;&lt;/object&gt;&lt;object type=&quot;3&quot; unique_id=&quot;11473&quot;&gt;&lt;property id=&quot;20148&quot; value=&quot;5&quot;/&gt;&lt;property id=&quot;20300&quot; value=&quot;Slide 254 - &amp;quot;How Atmosphere-Supplying Respirators Work?&amp;quot;&quot;/&gt;&lt;property id=&quot;20302&quot; value=&quot;1&quot;/&gt;&lt;property id=&quot;20303&quot; value=&quot;-1&quot;/&gt;&lt;property id=&quot;20307&quot; value=&quot;468&quot;/&gt;&lt;property id=&quot;20309&quot; value=&quot;-1&quot;/&gt;&lt;property id=&quot;20312&quot; value=&quot;0&quot;/&gt;&lt;/object&gt;&lt;object type=&quot;3&quot; unique_id=&quot;11474&quot;&gt;&lt;property id=&quot;20148&quot; value=&quot;5&quot;/&gt;&lt;property id=&quot;20300&quot; value=&quot;Slide 255 - &amp;quot;&amp;#x0D;&amp;#x0A;Using an Atmosphere-Supplying Respirator&amp;#x0D;&amp;#x0A;&amp;quot;&quot;/&gt;&lt;property id=&quot;20302&quot; value=&quot;1&quot;/&gt;&lt;property id=&quot;20303&quot; value=&quot;-1&quot;/&gt;&lt;property id=&quot;20307&quot; value=&quot;469&quot;/&gt;&lt;property id=&quot;20309&quot; value=&quot;-1&quot;/&gt;&lt;property id=&quot;20312&quot; value=&quot;0&quot;/&gt;&lt;/object&gt;&lt;object type=&quot;3&quot; unique_id=&quot;11475&quot;&gt;&lt;property id=&quot;20148&quot; value=&quot;5&quot;/&gt;&lt;property id=&quot;20300&quot; value=&quot;Slide 256 - &amp;quot;&amp;#x0D;&amp;#x0A;Limitations of Atmosphere-Supplying Respirators&amp;#x0D;&amp;#x0A;&amp;quot;&quot;/&gt;&lt;property id=&quot;20302&quot; value=&quot;1&quot;/&gt;&lt;property id=&quot;20303&quot; value=&quot;-1&quot;/&gt;&lt;property id=&quot;20307&quot; value=&quot;470&quot;/&gt;&lt;property id=&quot;20309&quot; value=&quot;-1&quot;/&gt;&lt;property id=&quot;20312&quot; value=&quot;0&quot;/&gt;&lt;/object&gt;&lt;object type=&quot;3&quot; unique_id=&quot;11476&quot;&gt;&lt;property id=&quot;20148&quot; value=&quot;5&quot;/&gt;&lt;property id=&quot;20300&quot; value=&quot;Slide 257 - &amp;quot;Protection Factors&amp;quot;&quot;/&gt;&lt;property id=&quot;20302&quot; value=&quot;1&quot;/&gt;&lt;property id=&quot;20303&quot; value=&quot;-1&quot;/&gt;&lt;property id=&quot;20307&quot; value=&quot;471&quot;/&gt;&lt;property id=&quot;20309&quot; value=&quot;-1&quot;/&gt;&lt;property id=&quot;20312&quot; value=&quot;0&quot;/&gt;&lt;/object&gt;&lt;object type=&quot;3&quot; unique_id=&quot;11477&quot;&gt;&lt;property id=&quot;20148&quot; value=&quot;5&quot;/&gt;&lt;property id=&quot;20300&quot; value=&quot;Slide 258 - &amp;quot;&amp;#x0D;&amp;#x0A;Medical Fitness to Use an Atmosphere-Supplying Respirator&amp;#x0D;&amp;#x0A;&amp;quot;&quot;/&gt;&lt;property id=&quot;20302&quot; value=&quot;1&quot;/&gt;&lt;property id=&quot;20303&quot; value=&quot;-1&quot;/&gt;&lt;property id=&quot;20307&quot; value=&quot;472&quot;/&gt;&lt;property id=&quot;20309&quot; value=&quot;-1&quot;/&gt;&lt;property id=&quot;20312&quot; value=&quot;0&quot;/&gt;&lt;/object&gt;&lt;object type=&quot;3&quot; unique_id=&quot;11478&quot;&gt;&lt;property id=&quot;20148&quot; value=&quot;5&quot;/&gt;&lt;property id=&quot;20300&quot; value=&quot;Slide 260 - &amp;quot;&amp;#x0D;&amp;#x0A;When to Use an Atmosphere-Supplying Respirator&amp;#x0D;&amp;#x0A;&amp;quot;&quot;/&gt;&lt;property id=&quot;20302&quot; value=&quot;1&quot;/&gt;&lt;property id=&quot;20303&quot; value=&quot;-1&quot;/&gt;&lt;property id=&quot;20307&quot; value=&quot;473&quot;/&gt;&lt;property id=&quot;20309&quot; value=&quot;-1&quot;/&gt;&lt;property id=&quot;20312&quot; value=&quot;0&quot;/&gt;&lt;/object&gt;&lt;object type=&quot;3&quot; unique_id=&quot;11479&quot;&gt;&lt;property id=&quot;20148&quot; value=&quot;5&quot;/&gt;&lt;property id=&quot;20300&quot; value=&quot;Slide 261 - &amp;quot;Review Questions for Chapter 7&amp;quot;&quot;/&gt;&lt;property id=&quot;20302&quot; value=&quot;1&quot;/&gt;&lt;property id=&quot;20303&quot; value=&quot;-1&quot;/&gt;&lt;property id=&quot;20307&quot; value=&quot;474&quot;/&gt;&lt;property id=&quot;20309&quot; value=&quot;-1&quot;/&gt;&lt;property id=&quot;20312&quot; value=&quot;0&quot;/&gt;&lt;/object&gt;&lt;object type=&quot;3&quot; unique_id=&quot;11480&quot;&gt;&lt;property id=&quot;20148&quot; value=&quot;5&quot;/&gt;&lt;property id=&quot;20300&quot; value=&quot;Slide 262 - &amp;quot;Review Questions for Chapter 7&amp;quot;&quot;/&gt;&lt;property id=&quot;20302&quot; value=&quot;1&quot;/&gt;&lt;property id=&quot;20303&quot; value=&quot;-1&quot;/&gt;&lt;property id=&quot;20307&quot; value=&quot;475&quot;/&gt;&lt;property id=&quot;20309&quot; value=&quot;-1&quot;/&gt;&lt;property id=&quot;20312&quot; value=&quot;0&quot;/&gt;&lt;/object&gt;&lt;object type=&quot;3&quot; unique_id=&quot;11481&quot;&gt;&lt;property id=&quot;20148&quot; value=&quot;5&quot;/&gt;&lt;property id=&quot;20300&quot; value=&quot;Slide 263 - &amp;quot;&amp;#x0D;&amp;#x0A;Chapter 8&amp;#x0D;&amp;#x0A; &amp;#x0D;&amp;#x0A;Personal Protective &amp;#x0D;&amp;#x0A;Clothing and Equipment&amp;#x0D;&amp;#x0A;&amp;quot;&quot;/&gt;&lt;property id=&quot;20302&quot; value=&quot;1&quot;/&gt;&lt;property id=&quot;20303&quot; value=&quot;-1&quot;/&gt;&lt;property id=&quot;20307&quot; value=&quot;476&quot;/&gt;&lt;property id=&quot;20309&quot; value=&quot;-1&quot;/&gt;&lt;property id=&quot;20312&quot; value=&quot;0&quot;/&gt;&lt;/object&gt;&lt;object type=&quot;3&quot; unique_id=&quot;11482&quot;&gt;&lt;property id=&quot;20148&quot; value=&quot;5&quot;/&gt;&lt;property id=&quot;20300&quot; value=&quot;Slide 264 - &amp;quot;Learning objectives&amp;#x0D;&amp;#x0A; &amp;#x0D;&amp;#x0A;This chapter discusses clothing that protects against chemicals, and how protective clothin&quot;/&gt;&lt;property id=&quot;20302&quot; value=&quot;1&quot;/&gt;&lt;property id=&quot;20303&quot; value=&quot;-1&quot;/&gt;&lt;property id=&quot;20307&quot; value=&quot;477&quot;/&gt;&lt;property id=&quot;20309&quot; value=&quot;-1&quot;/&gt;&lt;property id=&quot;20312&quot; value=&quot;0&quot;/&gt;&lt;/object&gt;&lt;object type=&quot;3&quot; unique_id=&quot;11483&quot;&gt;&lt;property id=&quot;20148&quot; value=&quot;5&quot;/&gt;&lt;property id=&quot;20300&quot; value=&quot;Slide 266 - &amp;quot;&amp;#x0D;&amp;#x0A;&amp;#x0D;&amp;#x0A;Protective Clothing and Equipment  [29CFR 1910.120(e) (2) (iii)]&amp;#x0D;&amp;#x0A; &amp;#x0D;&amp;#x0A;&amp;quot;&quot;/&gt;&lt;property id=&quot;20302&quot; value=&quot;1&quot;/&gt;&lt;property id=&quot;20303&quot; value=&quot;-1&quot;/&gt;&lt;property id=&quot;20307&quot; value=&quot;478&quot;/&gt;&lt;property id=&quot;20309&quot; value=&quot;-1&quot;/&gt;&lt;property id=&quot;20312&quot; value=&quot;0&quot;/&gt;&lt;/object&gt;&lt;object type=&quot;3&quot; unique_id=&quot;11484&quot;&gt;&lt;property id=&quot;20148&quot; value=&quot;5&quot;/&gt;&lt;property id=&quot;20300&quot; value=&quot;Slide 267 - &amp;quot;Selection of Chemical Protective Clothing&amp;quot;&quot;/&gt;&lt;property id=&quot;20302&quot; value=&quot;1&quot;/&gt;&lt;property id=&quot;20303&quot; value=&quot;-1&quot;/&gt;&lt;property id=&quot;20307&quot; value=&quot;479&quot;/&gt;&lt;property id=&quot;20309&quot; value=&quot;-1&quot;/&gt;&lt;property id=&quot;20312&quot; value=&quot;0&quot;/&gt;&lt;/object&gt;&lt;object type=&quot;3&quot; unique_id=&quot;11485&quot;&gt;&lt;property id=&quot;20148&quot; value=&quot;5&quot;/&gt;&lt;property id=&quot;20300&quot; value=&quot;Slide 268 - &amp;quot;&amp;#x0D;&amp;#x0A;Degradation, Penetration, Permeation, Breakthrough Time&amp;#x0D;&amp;#x0A;&amp;quot;&quot;/&gt;&lt;property id=&quot;20302&quot; value=&quot;1&quot;/&gt;&lt;property id=&quot;20303&quot; value=&quot;-1&quot;/&gt;&lt;property id=&quot;20307&quot; value=&quot;480&quot;/&gt;&lt;property id=&quot;20309&quot; value=&quot;-1&quot;/&gt;&lt;property id=&quot;20312&quot; value=&quot;0&quot;/&gt;&lt;/object&gt;&lt;object type=&quot;3&quot; unique_id=&quot;11486&quot;&gt;&lt;property id=&quot;20148&quot; value=&quot;5&quot;/&gt;&lt;property id=&quot;20300&quot; value=&quot;Slide 269 - &amp;quot;Gloves and Boots&amp;quot;&quot;/&gt;&lt;property id=&quot;20302&quot; value=&quot;1&quot;/&gt;&lt;property id=&quot;20303&quot; value=&quot;-1&quot;/&gt;&lt;property id=&quot;20307&quot; value=&quot;481&quot;/&gt;&lt;property id=&quot;20309&quot; value=&quot;-1&quot;/&gt;&lt;property id=&quot;20312&quot; value=&quot;0&quot;/&gt;&lt;/object&gt;&lt;object type=&quot;3&quot; unique_id=&quot;11487&quot;&gt;&lt;property id=&quot;20148&quot; value=&quot;5&quot;/&gt;&lt;property id=&quot;20300&quot; value=&quot;Slide 270 - &amp;quot;Limitations of Protective Clothing&amp;quot;&quot;/&gt;&lt;property id=&quot;20302&quot; value=&quot;1&quot;/&gt;&lt;property id=&quot;20303&quot; value=&quot;-1&quot;/&gt;&lt;property id=&quot;20307&quot; value=&quot;482&quot;/&gt;&lt;property id=&quot;20309&quot; value=&quot;-1&quot;/&gt;&lt;property id=&quot;20312&quot; value=&quot;0&quot;/&gt;&lt;/object&gt;&lt;object type=&quot;3&quot; unique_id=&quot;11488&quot;&gt;&lt;property id=&quot;20148&quot; value=&quot;5&quot;/&gt;&lt;property id=&quot;20300&quot; value=&quot;Slide 271 - &amp;quot;Liquid-Protective Suits&amp;quot;&quot;/&gt;&lt;property id=&quot;20302&quot; value=&quot;1&quot;/&gt;&lt;property id=&quot;20303&quot; value=&quot;-1&quot;/&gt;&lt;property id=&quot;20307&quot; value=&quot;483&quot;/&gt;&lt;property id=&quot;20309&quot; value=&quot;-1&quot;/&gt;&lt;property id=&quot;20312&quot; value=&quot;0&quot;/&gt;&lt;/object&gt;&lt;object type=&quot;3&quot; unique_id=&quot;11489&quot;&gt;&lt;property id=&quot;20148&quot; value=&quot;5&quot;/&gt;&lt;property id=&quot;20300&quot; value=&quot;Slide 272 - &amp;quot;Fully-Encapsulated Vapor-Protective Suits&amp;quot;&quot;/&gt;&lt;property id=&quot;20302&quot; value=&quot;1&quot;/&gt;&lt;property id=&quot;20303&quot; value=&quot;-1&quot;/&gt;&lt;property id=&quot;20307&quot; value=&quot;484&quot;/&gt;&lt;property id=&quot;20309&quot; value=&quot;-1&quot;/&gt;&lt;property id=&quot;20312&quot; value=&quot;0&quot;/&gt;&lt;/object&gt;&lt;object type=&quot;3&quot; unique_id=&quot;11490&quot;&gt;&lt;property id=&quot;20148&quot; value=&quot;5&quot;/&gt;&lt;property id=&quot;20300&quot; value=&quot;Slide 273 - &amp;quot;Levels of Protection&amp;quot;&quot;/&gt;&lt;property id=&quot;20302&quot; value=&quot;1&quot;/&gt;&lt;property id=&quot;20303&quot; value=&quot;-1&quot;/&gt;&lt;property id=&quot;20307&quot; value=&quot;485&quot;/&gt;&lt;property id=&quot;20309&quot; value=&quot;-1&quot;/&gt;&lt;property id=&quot;20312&quot; value=&quot;0&quot;/&gt;&lt;/object&gt;&lt;object type=&quot;3&quot; unique_id=&quot;11491&quot;&gt;&lt;property id=&quot;20148&quot; value=&quot;5&quot;/&gt;&lt;property id=&quot;20300&quot; value=&quot;Slide 275 - &amp;quot;Level D&amp;quot;&quot;/&gt;&lt;property id=&quot;20302&quot; value=&quot;1&quot;/&gt;&lt;property id=&quot;20303&quot; value=&quot;-1&quot;/&gt;&lt;property id=&quot;20307&quot; value=&quot;486&quot;/&gt;&lt;property id=&quot;20309&quot; value=&quot;-1&quot;/&gt;&lt;property id=&quot;20312&quot; value=&quot;0&quot;/&gt;&lt;/object&gt;&lt;object type=&quot;3&quot; unique_id=&quot;11492&quot;&gt;&lt;property id=&quot;20148&quot; value=&quot;5&quot;/&gt;&lt;property id=&quot;20300&quot; value=&quot;Slide 276 - &amp;quot;Level C&amp;quot;&quot;/&gt;&lt;property id=&quot;20302&quot; value=&quot;1&quot;/&gt;&lt;property id=&quot;20303&quot; value=&quot;-1&quot;/&gt;&lt;property id=&quot;20307&quot; value=&quot;487&quot;/&gt;&lt;property id=&quot;20309&quot; value=&quot;-1&quot;/&gt;&lt;property id=&quot;20312&quot; value=&quot;0&quot;/&gt;&lt;/object&gt;&lt;object type=&quot;3&quot; unique_id=&quot;11493&quot;&gt;&lt;property id=&quot;20148&quot; value=&quot;5&quot;/&gt;&lt;property id=&quot;20300&quot; value=&quot;Slide 277 - &amp;quot;Level B&amp;quot;&quot;/&gt;&lt;property id=&quot;20302&quot; value=&quot;1&quot;/&gt;&lt;property id=&quot;20303&quot; value=&quot;-1&quot;/&gt;&lt;property id=&quot;20307&quot; value=&quot;488&quot;/&gt;&lt;property id=&quot;20309&quot; value=&quot;-1&quot;/&gt;&lt;property id=&quot;20312&quot; value=&quot;0&quot;/&gt;&lt;/object&gt;&lt;object type=&quot;3&quot; unique_id=&quot;11494&quot;&gt;&lt;property id=&quot;20148&quot; value=&quot;5&quot;/&gt;&lt;property id=&quot;20300&quot; value=&quot;Slide 278 - &amp;quot;&amp;#x0D;&amp;#x0A;Level A&amp;#x0D;&amp;#x0A;&amp;quot;&quot;/&gt;&lt;property id=&quot;20302&quot; value=&quot;1&quot;/&gt;&lt;property id=&quot;20303&quot; value=&quot;-1&quot;/&gt;&lt;property id=&quot;20307&quot; value=&quot;489&quot;/&gt;&lt;property id=&quot;20309&quot; value=&quot;-1&quot;/&gt;&lt;property id=&quot;20312&quot; value=&quot;0&quot;/&gt;&lt;/object&gt;&lt;object type=&quot;3&quot; unique_id=&quot;11495&quot;&gt;&lt;property id=&quot;20148&quot; value=&quot;5&quot;/&gt;&lt;property id=&quot;20300&quot; value=&quot;Slide 279 - &amp;quot;Which Level of Protection Should You Use?&amp;quot;&quot;/&gt;&lt;property id=&quot;20302&quot; value=&quot;1&quot;/&gt;&lt;property id=&quot;20303&quot; value=&quot;-1&quot;/&gt;&lt;property id=&quot;20307&quot; value=&quot;490&quot;/&gt;&lt;property id=&quot;20309&quot; value=&quot;-1&quot;/&gt;&lt;property id=&quot;20312&quot; value=&quot;0&quot;/&gt;&lt;/object&gt;&lt;object type=&quot;3&quot; unique_id=&quot;11496&quot;&gt;&lt;property id=&quot;20148&quot; value=&quot;5&quot;/&gt;&lt;property id=&quot;20300&quot; value=&quot;Slide 281 - &amp;quot;Which Level of Protection Should You Use?&amp;quot;&quot;/&gt;&lt;property id=&quot;20302&quot; value=&quot;1&quot;/&gt;&lt;property id=&quot;20303&quot; value=&quot;-1&quot;/&gt;&lt;property id=&quot;20307&quot; value=&quot;491&quot;/&gt;&lt;property id=&quot;20309&quot; value=&quot;-1&quot;/&gt;&lt;property id=&quot;20312&quot; value=&quot;0&quot;/&gt;&lt;/object&gt;&lt;object type=&quot;3&quot; unique_id=&quot;11497&quot;&gt;&lt;property id=&quot;20148&quot; value=&quot;5&quot;/&gt;&lt;property id=&quot;20300&quot; value=&quot;Slide 282 - &amp;quot;Which Level of Protection Should You Use?&amp;quot;&quot;/&gt;&lt;property id=&quot;20302&quot; value=&quot;1&quot;/&gt;&lt;property id=&quot;20303&quot; value=&quot;-1&quot;/&gt;&lt;property id=&quot;20307&quot; value=&quot;493&quot;/&gt;&lt;property id=&quot;20309&quot; value=&quot;-1&quot;/&gt;&lt;property id=&quot;20312&quot; value=&quot;0&quot;/&gt;&lt;/object&gt;&lt;object type=&quot;3&quot; unique_id=&quot;11498&quot;&gt;&lt;property id=&quot;20148&quot; value=&quot;5&quot;/&gt;&lt;property id=&quot;20300&quot; value=&quot;Slide 283 - &amp;quot;Which Level of Protection Should You Use?&amp;quot;&quot;/&gt;&lt;property id=&quot;20302&quot; value=&quot;1&quot;/&gt;&lt;property id=&quot;20303&quot; value=&quot;-1&quot;/&gt;&lt;property id=&quot;20307&quot; value=&quot;494&quot;/&gt;&lt;property id=&quot;20309&quot; value=&quot;-1&quot;/&gt;&lt;property id=&quot;20312&quot; value=&quot;0&quot;/&gt;&lt;/object&gt;&lt;object type=&quot;3&quot; unique_id=&quot;11499&quot;&gt;&lt;property id=&quot;20148&quot; value=&quot;5&quot;/&gt;&lt;property id=&quot;20300&quot; value=&quot;Slide 284 - &amp;quot;What is Taping?&amp;quot;&quot;/&gt;&lt;property id=&quot;20302&quot; value=&quot;1&quot;/&gt;&lt;property id=&quot;20303&quot; value=&quot;-1&quot;/&gt;&lt;property id=&quot;20307&quot; value=&quot;495&quot;/&gt;&lt;property id=&quot;20309&quot; value=&quot;-1&quot;/&gt;&lt;property id=&quot;20312&quot; value=&quot;0&quot;/&gt;&lt;/object&gt;&lt;object type=&quot;3&quot; unique_id=&quot;11500&quot;&gt;&lt;property id=&quot;20148&quot; value=&quot;5&quot;/&gt;&lt;property id=&quot;20300&quot; value=&quot;Slide 285 - &amp;quot;Inspection, Decon and Storage&amp;quot;&quot;/&gt;&lt;property id=&quot;20302&quot; value=&quot;1&quot;/&gt;&lt;property id=&quot;20303&quot; value=&quot;-1&quot;/&gt;&lt;property id=&quot;20307&quot; value=&quot;496&quot;/&gt;&lt;property id=&quot;20309&quot; value=&quot;-1&quot;/&gt;&lt;property id=&quot;20312&quot; value=&quot;0&quot;/&gt;&lt;/object&gt;&lt;object type=&quot;3&quot; unique_id=&quot;11501&quot;&gt;&lt;property id=&quot;20148&quot; value=&quot;5&quot;/&gt;&lt;property id=&quot;20300&quot; value=&quot;Slide 286 - &amp;quot;Some Things to Remember about CPC&amp;quot;&quot;/&gt;&lt;property id=&quot;20302&quot; value=&quot;1&quot;/&gt;&lt;property id=&quot;20303&quot; value=&quot;-1&quot;/&gt;&lt;property id=&quot;20307&quot; value=&quot;497&quot;/&gt;&lt;property id=&quot;20309&quot; value=&quot;-1&quot;/&gt;&lt;property id=&quot;20312&quot; value=&quot;0&quot;/&gt;&lt;/object&gt;&lt;object type=&quot;3&quot; unique_id=&quot;11502&quot;&gt;&lt;property id=&quot;20148&quot; value=&quot;5&quot;/&gt;&lt;property id=&quot;20300&quot; value=&quot;Slide 288 - &amp;quot;Review Questions for Chapter 8&amp;quot;&quot;/&gt;&lt;property id=&quot;20302&quot; value=&quot;1&quot;/&gt;&lt;property id=&quot;20303&quot; value=&quot;-1&quot;/&gt;&lt;property id=&quot;20307&quot; value=&quot;498&quot;/&gt;&lt;property id=&quot;20309&quot; value=&quot;-1&quot;/&gt;&lt;property id=&quot;20312&quot; value=&quot;0&quot;/&gt;&lt;/object&gt;&lt;object type=&quot;3&quot; unique_id=&quot;11503&quot;&gt;&lt;property id=&quot;20148&quot; value=&quot;5&quot;/&gt;&lt;property id=&quot;20300&quot; value=&quot;Slide 289 - &amp;quot;Review Questions for Chapter 8&amp;quot;&quot;/&gt;&lt;property id=&quot;20302&quot; value=&quot;1&quot;/&gt;&lt;property id=&quot;20303&quot; value=&quot;-1&quot;/&gt;&lt;property id=&quot;20307&quot; value=&quot;499&quot;/&gt;&lt;property id=&quot;20309&quot; value=&quot;-1&quot;/&gt;&lt;property id=&quot;20312&quot; value=&quot;0&quot;/&gt;&lt;/object&gt;&lt;object type=&quot;3&quot; unique_id=&quot;11504&quot;&gt;&lt;property id=&quot;20148&quot; value=&quot;5&quot;/&gt;&lt;property id=&quot;20300&quot; value=&quot;Slide 290 - &amp;quot;Chapter 9&amp;#x0D;&amp;#x0A; &amp;#x0D;&amp;#x0A;Decontamination&amp;#x0D;&amp;#x0A;&amp;quot;&quot;/&gt;&lt;property id=&quot;20302&quot; value=&quot;1&quot;/&gt;&lt;property id=&quot;20303&quot; value=&quot;-1&quot;/&gt;&lt;property id=&quot;20307&quot; value=&quot;500&quot;/&gt;&lt;property id=&quot;20309&quot; value=&quot;-1&quot;/&gt;&lt;property id=&quot;20312&quot; value=&quot;0&quot;/&gt;&lt;/object&gt;&lt;object type=&quot;3&quot; unique_id=&quot;11505&quot;&gt;&lt;property id=&quot;20148&quot; value=&quot;5&quot;/&gt;&lt;property id=&quot;20300&quot; value=&quot;Slide 291 - &amp;quot;Learning objectives&amp;#x0D;&amp;#x0A; &amp;#x0D;&amp;#x0A;This chapter discusses how to remove contamination from people, clothing, tools and vehicle&quot;/&gt;&lt;property id=&quot;20302&quot; value=&quot;1&quot;/&gt;&lt;property id=&quot;20303&quot; value=&quot;-1&quot;/&gt;&lt;property id=&quot;20307&quot; value=&quot;501&quot;/&gt;&lt;property id=&quot;20309&quot; value=&quot;-1&quot;/&gt;&lt;property id=&quot;20312&quot; value=&quot;0&quot;/&gt;&lt;/object&gt;&lt;object type=&quot;3&quot; unique_id=&quot;11506&quot;&gt;&lt;property id=&quot;20148&quot; value=&quot;5&quot;/&gt;&lt;property id=&quot;20300&quot; value=&quot;Slide 294 - &amp;quot;Why Decon Is Important?&amp;quot;&quot;/&gt;&lt;property id=&quot;20302&quot; value=&quot;1&quot;/&gt;&lt;property id=&quot;20303&quot; value=&quot;-1&quot;/&gt;&lt;property id=&quot;20307&quot; value=&quot;502&quot;/&gt;&lt;property id=&quot;20309&quot; value=&quot;-1&quot;/&gt;&lt;property id=&quot;20312&quot; value=&quot;0&quot;/&gt;&lt;/object&gt;&lt;object type=&quot;3&quot; unique_id=&quot;11507&quot;&gt;&lt;property id=&quot;20148&quot; value=&quot;5&quot;/&gt;&lt;property id=&quot;20300&quot; value=&quot;Slide 296 - &amp;quot;Preventing Contamination&amp;quot;&quot;/&gt;&lt;property id=&quot;20302&quot; value=&quot;1&quot;/&gt;&lt;property id=&quot;20303&quot; value=&quot;-1&quot;/&gt;&lt;property id=&quot;20307&quot; value=&quot;503&quot;/&gt;&lt;property id=&quot;20309&quot; value=&quot;-1&quot;/&gt;&lt;property id=&quot;20312&quot; value=&quot;0&quot;/&gt;&lt;/object&gt;&lt;object type=&quot;3&quot; unique_id=&quot;11508&quot;&gt;&lt;property id=&quot;20148&quot; value=&quot;5&quot;/&gt;&lt;property id=&quot;20300&quot; value=&quot;Slide 297 - &amp;quot;Preventing Contamination&amp;quot;&quot;/&gt;&lt;property id=&quot;20302&quot; value=&quot;1&quot;/&gt;&lt;property id=&quot;20303&quot; value=&quot;-1&quot;/&gt;&lt;property id=&quot;20307&quot; value=&quot;504&quot;/&gt;&lt;property id=&quot;20309&quot; value=&quot;-1&quot;/&gt;&lt;property id=&quot;20312&quot; value=&quot;0&quot;/&gt;&lt;/object&gt;&lt;object type=&quot;3&quot; unique_id=&quot;11509&quot;&gt;&lt;property id=&quot;20148&quot; value=&quot;5&quot;/&gt;&lt;property id=&quot;20300&quot; value=&quot;Slide 298 - &amp;quot;&amp;#x0D;&amp;#x0A;Types of Contamination&amp;#x0D;&amp;#x0A;&amp;quot;&quot;/&gt;&lt;property id=&quot;20302&quot; value=&quot;1&quot;/&gt;&lt;property id=&quot;20303&quot; value=&quot;-1&quot;/&gt;&lt;property id=&quot;20307&quot; value=&quot;505&quot;/&gt;&lt;property id=&quot;20309&quot; value=&quot;-1&quot;/&gt;&lt;property id=&quot;20312&quot; value=&quot;0&quot;/&gt;&lt;/object&gt;&lt;object type=&quot;3&quot; unique_id=&quot;11510&quot;&gt;&lt;property id=&quot;20148&quot; value=&quot;5&quot;/&gt;&lt;property id=&quot;20300&quot; value=&quot;Slide 299 - &amp;quot;Types of Decon&amp;quot;&quot;/&gt;&lt;property id=&quot;20302&quot; value=&quot;1&quot;/&gt;&lt;property id=&quot;20303&quot; value=&quot;-1&quot;/&gt;&lt;property id=&quot;20307&quot; value=&quot;506&quot;/&gt;&lt;property id=&quot;20309&quot; value=&quot;-1&quot;/&gt;&lt;property id=&quot;20312&quot; value=&quot;0&quot;/&gt;&lt;/object&gt;&lt;object type=&quot;3&quot; unique_id=&quot;11511&quot;&gt;&lt;property id=&quot;20148&quot; value=&quot;5&quot;/&gt;&lt;property id=&quot;20300&quot; value=&quot;Slide 300 - &amp;quot;Decon for Protective Clothing&amp;quot;&quot;/&gt;&lt;property id=&quot;20302&quot; value=&quot;1&quot;/&gt;&lt;property id=&quot;20303&quot; value=&quot;-1&quot;/&gt;&lt;property id=&quot;20307&quot; value=&quot;507&quot;/&gt;&lt;property id=&quot;20309&quot; value=&quot;-1&quot;/&gt;&lt;property id=&quot;20312&quot; value=&quot;0&quot;/&gt;&lt;/object&gt;&lt;object type=&quot;3&quot; unique_id=&quot;11512&quot;&gt;&lt;property id=&quot;20148&quot; value=&quot;5&quot;/&gt;&lt;property id=&quot;20300&quot; value=&quot;Slide 301 - &amp;quot;What Equipment Needed for Decon?&amp;quot;&quot;/&gt;&lt;property id=&quot;20302&quot; value=&quot;1&quot;/&gt;&lt;property id=&quot;20303&quot; value=&quot;-1&quot;/&gt;&lt;property id=&quot;20307&quot; value=&quot;508&quot;/&gt;&lt;property id=&quot;20309&quot; value=&quot;-1&quot;/&gt;&lt;property id=&quot;20312&quot; value=&quot;0&quot;/&gt;&lt;/object&gt;&lt;object type=&quot;3&quot; unique_id=&quot;11513&quot;&gt;&lt;property id=&quot;20148&quot; value=&quot;5&quot;/&gt;&lt;property id=&quot;20300&quot; value=&quot;Slide 302 - &amp;quot;What Equipment Needed for Decon?&amp;quot;&quot;/&gt;&lt;property id=&quot;20302&quot; value=&quot;1&quot;/&gt;&lt;property id=&quot;20303&quot; value=&quot;-1&quot;/&gt;&lt;property id=&quot;20307&quot; value=&quot;509&quot;/&gt;&lt;property id=&quot;20309&quot; value=&quot;-1&quot;/&gt;&lt;property id=&quot;20312&quot; value=&quot;0&quot;/&gt;&lt;/object&gt;&lt;object type=&quot;3&quot; unique_id=&quot;11514&quot;&gt;&lt;property id=&quot;20148&quot; value=&quot;5&quot;/&gt;&lt;property id=&quot;20300&quot; value=&quot;Slide 303 - &amp;quot;Decon Plans&amp;quot;&quot;/&gt;&lt;property id=&quot;20302&quot; value=&quot;1&quot;/&gt;&lt;property id=&quot;20303&quot; value=&quot;-1&quot;/&gt;&lt;property id=&quot;20307&quot; value=&quot;510&quot;/&gt;&lt;property id=&quot;20309&quot; value=&quot;-1&quot;/&gt;&lt;property id=&quot;20312&quot; value=&quot;0&quot;/&gt;&lt;/object&gt;&lt;object type=&quot;3&quot; unique_id=&quot;11515&quot;&gt;&lt;property id=&quot;20148&quot; value=&quot;5&quot;/&gt;&lt;property id=&quot;20300&quot; value=&quot;Slide 304 - &amp;quot;&amp;#x0D;&amp;#x0A;Decon Plans&amp;#x0D;&amp;#x0A;&amp;quot;&quot;/&gt;&lt;property id=&quot;20302&quot; value=&quot;1&quot;/&gt;&lt;property id=&quot;20303&quot; value=&quot;-1&quot;/&gt;&lt;property id=&quot;20307&quot; value=&quot;511&quot;/&gt;&lt;property id=&quot;20309&quot; value=&quot;-1&quot;/&gt;&lt;property id=&quot;20312&quot; value=&quot;0&quot;/&gt;&lt;/object&gt;&lt;object type=&quot;3&quot; unique_id=&quot;11516&quot;&gt;&lt;property id=&quot;20148&quot; value=&quot;5&quot;/&gt;&lt;property id=&quot;20300&quot; value=&quot;Slide 306 - &amp;quot;Decon Lines and Stations&amp;quot;&quot;/&gt;&lt;property id=&quot;20302&quot; value=&quot;1&quot;/&gt;&lt;property id=&quot;20303&quot; value=&quot;-1&quot;/&gt;&lt;property id=&quot;20307&quot; value=&quot;512&quot;/&gt;&lt;property id=&quot;20309&quot; value=&quot;-1&quot;/&gt;&lt;property id=&quot;20312&quot; value=&quot;0&quot;/&gt;&lt;/object&gt;&lt;object type=&quot;3&quot; unique_id=&quot;11517&quot;&gt;&lt;property id=&quot;20148&quot; value=&quot;5&quot;/&gt;&lt;property id=&quot;20300&quot; value=&quot;Slide 307 - &amp;quot;Decon Lines and Stations&amp;quot;&quot;/&gt;&lt;property id=&quot;20302&quot; value=&quot;1&quot;/&gt;&lt;property id=&quot;20303&quot; value=&quot;-1&quot;/&gt;&lt;property id=&quot;20307&quot; value=&quot;513&quot;/&gt;&lt;property id=&quot;20309&quot; value=&quot;-1&quot;/&gt;&lt;property id=&quot;20312&quot; value=&quot;0&quot;/&gt;&lt;/object&gt;&lt;object type=&quot;3&quot; unique_id=&quot;11518&quot;&gt;&lt;property id=&quot;20148&quot; value=&quot;5&quot;/&gt;&lt;property id=&quot;20300&quot; value=&quot;Slide 308 - &amp;quot;Example Decon Line&amp;quot;&quot;/&gt;&lt;property id=&quot;20302&quot; value=&quot;1&quot;/&gt;&lt;property id=&quot;20303&quot; value=&quot;-1&quot;/&gt;&lt;property id=&quot;20307&quot; value=&quot;514&quot;/&gt;&lt;property id=&quot;20309&quot; value=&quot;-1&quot;/&gt;&lt;property id=&quot;20312&quot; value=&quot;0&quot;/&gt;&lt;/object&gt;&lt;object type=&quot;3&quot; unique_id=&quot;11519&quot;&gt;&lt;property id=&quot;20148&quot; value=&quot;5&quot;/&gt;&lt;property id=&quot;20300&quot; value=&quot;Slide 309 - &amp;quot;&amp;#x0D;&amp;#x0A;Safety and Health Precautions During Decon&amp;#x0D;&amp;#x0A;&amp;quot;&quot;/&gt;&lt;property id=&quot;20302&quot; value=&quot;1&quot;/&gt;&lt;property id=&quot;20303&quot; value=&quot;-1&quot;/&gt;&lt;property id=&quot;20307&quot; value=&quot;515&quot;/&gt;&lt;property id=&quot;20309&quot; value=&quot;-1&quot;/&gt;&lt;property id=&quot;20312&quot; value=&quot;0&quot;/&gt;&lt;/object&gt;&lt;object type=&quot;3&quot; unique_id=&quot;11520&quot;&gt;&lt;property id=&quot;20148&quot; value=&quot;5&quot;/&gt;&lt;property id=&quot;20300&quot; value=&quot;Slide 310 - &amp;quot;Safety and Health Precautions During Decon&amp;quot;&quot;/&gt;&lt;property id=&quot;20302&quot; value=&quot;1&quot;/&gt;&lt;property id=&quot;20303&quot; value=&quot;-1&quot;/&gt;&lt;property id=&quot;20307&quot; value=&quot;516&quot;/&gt;&lt;property id=&quot;20309&quot; value=&quot;-1&quot;/&gt;&lt;property id=&quot;20312&quot; value=&quot;0&quot;/&gt;&lt;/object&gt;&lt;object type=&quot;3&quot; unique_id=&quot;11521&quot;&gt;&lt;property id=&quot;20148&quot; value=&quot;5&quot;/&gt;&lt;property id=&quot;20300&quot; value=&quot;Slide 311 - &amp;quot;&amp;#x0D;&amp;#x0A;Vehicle Decon&amp;#x0D;&amp;#x0A;&amp;quot;&quot;/&gt;&lt;property id=&quot;20302&quot; value=&quot;1&quot;/&gt;&lt;property id=&quot;20303&quot; value=&quot;-1&quot;/&gt;&lt;property id=&quot;20307&quot; value=&quot;517&quot;/&gt;&lt;property id=&quot;20309&quot; value=&quot;-1&quot;/&gt;&lt;property id=&quot;20312&quot; value=&quot;0&quot;/&gt;&lt;/object&gt;&lt;object type=&quot;3&quot; unique_id=&quot;11522&quot;&gt;&lt;property id=&quot;20148&quot; value=&quot;5&quot;/&gt;&lt;property id=&quot;20300&quot; value=&quot;Slide 312 - &amp;quot;Vehicle Decon&amp;quot;&quot;/&gt;&lt;property id=&quot;20302&quot; value=&quot;1&quot;/&gt;&lt;property id=&quot;20303&quot; value=&quot;-1&quot;/&gt;&lt;property id=&quot;20307&quot; value=&quot;518&quot;/&gt;&lt;property id=&quot;20309&quot; value=&quot;-1&quot;/&gt;&lt;property id=&quot;20312&quot; value=&quot;0&quot;/&gt;&lt;/object&gt;&lt;object type=&quot;3&quot; unique_id=&quot;11523&quot;&gt;&lt;property id=&quot;20148&quot; value=&quot;5&quot;/&gt;&lt;property id=&quot;20300&quot; value=&quot;Slide 313 - &amp;quot;Emergency Decon&amp;quot;&quot;/&gt;&lt;property id=&quot;20302&quot; value=&quot;1&quot;/&gt;&lt;property id=&quot;20303&quot; value=&quot;-1&quot;/&gt;&lt;property id=&quot;20307&quot; value=&quot;519&quot;/&gt;&lt;property id=&quot;20309&quot; value=&quot;-1&quot;/&gt;&lt;property id=&quot;20312&quot; value=&quot;0&quot;/&gt;&lt;/object&gt;&lt;object type=&quot;3&quot; unique_id=&quot;11524&quot;&gt;&lt;property id=&quot;20148&quot; value=&quot;5&quot;/&gt;&lt;property id=&quot;20300&quot; value=&quot;Slide 314 - &amp;quot;Review Questions for Chapter 9&amp;quot;&quot;/&gt;&lt;property id=&quot;20302&quot; value=&quot;1&quot;/&gt;&lt;property id=&quot;20303&quot; value=&quot;-1&quot;/&gt;&lt;property id=&quot;20307&quot; value=&quot;520&quot;/&gt;&lt;property id=&quot;20309&quot; value=&quot;-1&quot;/&gt;&lt;property id=&quot;20312&quot; value=&quot;0&quot;/&gt;&lt;/object&gt;&lt;object type=&quot;3&quot; unique_id=&quot;11525&quot;&gt;&lt;property id=&quot;20148&quot; value=&quot;5&quot;/&gt;&lt;property id=&quot;20300&quot; value=&quot;Slide 316 - &amp;quot;Chapter 10&amp;#x0D;&amp;#x0A; &amp;#x0D;&amp;#x0A;Site Control&amp;#x0D;&amp;#x0A;Key Personnel, Engineering Controls, &amp;#x0D;&amp;#x0A;and Emergency Response&amp;#x0D;&amp;#x0A;&amp;quot;&quot;/&gt;&lt;property id=&quot;20302&quot; value=&quot;1&quot;/&gt;&lt;property id=&quot;20303&quot; value=&quot;-1&quot;/&gt;&lt;property id=&quot;20307&quot; value=&quot;521&quot;/&gt;&lt;property id=&quot;20309&quot; value=&quot;-1&quot;/&gt;&lt;property id=&quot;20312&quot; value=&quot;0&quot;/&gt;&lt;/object&gt;&lt;object type=&quot;3&quot; unique_id=&quot;11526&quot;&gt;&lt;property id=&quot;20148&quot; value=&quot;5&quot;/&gt;&lt;property id=&quot;20300&quot; value=&quot;Slide 317 - &amp;quot;Learning objectives&amp;#x0D;&amp;#x0A; &amp;#x0D;&amp;#x0A;This chapter discusses the Site Safety and Health Plan, Key Personnel on a hazardous waste &quot;/&gt;&lt;property id=&quot;20302&quot; value=&quot;1&quot;/&gt;&lt;property id=&quot;20303&quot; value=&quot;-1&quot;/&gt;&lt;property id=&quot;20307&quot; value=&quot;522&quot;/&gt;&lt;property id=&quot;20309&quot; value=&quot;-1&quot;/&gt;&lt;property id=&quot;20312&quot; value=&quot;0&quot;/&gt;&lt;/object&gt;&lt;object type=&quot;3&quot; unique_id=&quot;11527&quot;&gt;&lt;property id=&quot;20148&quot; value=&quot;5&quot;/&gt;&lt;property id=&quot;20300&quot; value=&quot;Slide 318 - &amp;quot;4. IDENTIFY these areas and control lines at a hazardous waste site:&amp;#x0D;&amp;#x0A; &amp;#x0D;&amp;#x0A;a. Exclusion Zone. &amp;#x0D;&amp;#x0A;b. Contamination Reduc&quot;/&gt;&lt;property id=&quot;20302&quot; value=&quot;1&quot;/&gt;&lt;property id=&quot;20303&quot; value=&quot;-1&quot;/&gt;&lt;property id=&quot;20307&quot; value=&quot;523&quot;/&gt;&lt;property id=&quot;20309&quot; value=&quot;-1&quot;/&gt;&lt;property id=&quot;20312&quot; value=&quot;0&quot;/&gt;&lt;/object&gt;&lt;object type=&quot;3&quot; unique_id=&quot;11528&quot;&gt;&lt;property id=&quot;20148&quot; value=&quot;5&quot;/&gt;&lt;property id=&quot;20300&quot; value=&quot;Slide 319 - &amp;quot;&amp;#x0D;&amp;#x0A;&amp;#x0D;&amp;#x0A;Written Site Safety and Health Plan&amp;#x0D;&amp;#x0A;&amp;#x0D;&amp;#x0A;&amp;quot;&quot;/&gt;&lt;property id=&quot;20302&quot; value=&quot;1&quot;/&gt;&lt;property id=&quot;20303&quot; value=&quot;-1&quot;/&gt;&lt;property id=&quot;20307&quot; value=&quot;524&quot;/&gt;&lt;property id=&quot;20309&quot; value=&quot;-1&quot;/&gt;&lt;property id=&quot;20312&quot; value=&quot;0&quot;/&gt;&lt;/object&gt;&lt;object type=&quot;3&quot; unique_id=&quot;11529&quot;&gt;&lt;property id=&quot;20148&quot; value=&quot;5&quot;/&gt;&lt;property id=&quot;20300&quot; value=&quot;Slide 320 - &amp;quot;&amp;#x0D;&amp;#x0A;&amp;#x0D;&amp;#x0A;Written Site Safety and Health Plan&amp;#x0D;&amp;#x0A;&amp;#x0D;&amp;#x0A;&amp;quot;&quot;/&gt;&lt;property id=&quot;20302&quot; value=&quot;1&quot;/&gt;&lt;property id=&quot;20303&quot; value=&quot;-1&quot;/&gt;&lt;property id=&quot;20307&quot; value=&quot;526&quot;/&gt;&lt;property id=&quot;20309&quot; value=&quot;-1&quot;/&gt;&lt;property id=&quot;20312&quot; value=&quot;0&quot;/&gt;&lt;/object&gt;&lt;object type=&quot;3&quot; unique_id=&quot;11530&quot;&gt;&lt;property id=&quot;20148&quot; value=&quot;5&quot;/&gt;&lt;property id=&quot;20300&quot; value=&quot;Slide 321 - &amp;quot;&amp;#x0D;&amp;#x0A;Written Site Safety and Health Plan&amp;#x0D;&amp;#x0A;&amp;quot;&quot;/&gt;&lt;property id=&quot;20302&quot; value=&quot;1&quot;/&gt;&lt;property id=&quot;20303&quot; value=&quot;-1&quot;/&gt;&lt;property id=&quot;20307&quot; value=&quot;527&quot;/&gt;&lt;property id=&quot;20309&quot; value=&quot;-1&quot;/&gt;&lt;property id=&quot;20312&quot; value=&quot;0&quot;/&gt;&lt;/object&gt;&lt;object type=&quot;3&quot; unique_id=&quot;11531&quot;&gt;&lt;property id=&quot;20148&quot; value=&quot;5&quot;/&gt;&lt;property id=&quot;20300&quot; value=&quot;Slide 322 - &amp;quot;&amp;#x0D;&amp;#x0A;Site Characterization&amp;#x0D;&amp;#x0A;&amp;quot;&quot;/&gt;&lt;property id=&quot;20302&quot; value=&quot;1&quot;/&gt;&lt;property id=&quot;20303&quot; value=&quot;-1&quot;/&gt;&lt;property id=&quot;20307&quot; value=&quot;528&quot;/&gt;&lt;property id=&quot;20309&quot; value=&quot;-1&quot;/&gt;&lt;property id=&quot;20312&quot; value=&quot;0&quot;/&gt;&lt;/object&gt;&lt;object type=&quot;3&quot; unique_id=&quot;11532&quot;&gt;&lt;property id=&quot;20148&quot; value=&quot;5&quot;/&gt;&lt;property id=&quot;20300&quot; value=&quot;Slide 323 - &amp;quot;&amp;#x0D;&amp;#x0A;Hierarchy of Controls&amp;#x0D;&amp;#x0A;&amp;quot;&quot;/&gt;&lt;property id=&quot;20302&quot; value=&quot;1&quot;/&gt;&lt;property id=&quot;20303&quot; value=&quot;-1&quot;/&gt;&lt;property id=&quot;20307&quot; value=&quot;529&quot;/&gt;&lt;property id=&quot;20309&quot; value=&quot;-1&quot;/&gt;&lt;property id=&quot;20312&quot; value=&quot;0&quot;/&gt;&lt;/object&gt;&lt;object type=&quot;3&quot; unique_id=&quot;11533&quot;&gt;&lt;property id=&quot;20148&quot; value=&quot;5&quot;/&gt;&lt;property id=&quot;20300&quot; value=&quot;Slide 324 - &amp;quot;&amp;#x0D;&amp;#x0A;&amp;#x0D;&amp;#x0A;Engineering Controls and Other Methods at Hazardous Waste Sites&amp;#x0D;&amp;#x0A;&amp;#x0D;&amp;#x0A;&amp;quot;&quot;/&gt;&lt;property id=&quot;20302&quot; value=&quot;1&quot;/&gt;&lt;property id=&quot;20303&quot; value=&quot;-1&quot;/&gt;&lt;property id=&quot;20307&quot; value=&quot;530&quot;/&gt;&lt;property id=&quot;20309&quot; value=&quot;-1&quot;/&gt;&lt;property id=&quot;20312&quot; value=&quot;0&quot;/&gt;&lt;/object&gt;&lt;object type=&quot;3&quot; unique_id=&quot;11534&quot;&gt;&lt;property id=&quot;20148&quot; value=&quot;5&quot;/&gt;&lt;property id=&quot;20300&quot; value=&quot;Slide 325 - &amp;quot;&amp;#x0D;&amp;#x0A;Key Personnel and Responsibilities&amp;#x0D;&amp;#x0A;&amp;quot;&quot;/&gt;&lt;property id=&quot;20302&quot; value=&quot;1&quot;/&gt;&lt;property id=&quot;20303&quot; value=&quot;-1&quot;/&gt;&lt;property id=&quot;20307&quot; value=&quot;531&quot;/&gt;&lt;property id=&quot;20309&quot; value=&quot;-1&quot;/&gt;&lt;property id=&quot;20312&quot; value=&quot;0&quot;/&gt;&lt;/object&gt;&lt;object type=&quot;3&quot; unique_id=&quot;11535&quot;&gt;&lt;property id=&quot;20148&quot; value=&quot;5&quot;/&gt;&lt;property id=&quot;20300&quot; value=&quot;Slide 326 - &amp;quot;Three Zone Plan&amp;quot;&quot;/&gt;&lt;property id=&quot;20302&quot; value=&quot;1&quot;/&gt;&lt;property id=&quot;20303&quot; value=&quot;-1&quot;/&gt;&lt;property id=&quot;20307&quot; value=&quot;532&quot;/&gt;&lt;property id=&quot;20309&quot; value=&quot;-1&quot;/&gt;&lt;property id=&quot;20312&quot; value=&quot;0&quot;/&gt;&lt;/object&gt;&lt;object type=&quot;3&quot; unique_id=&quot;11536&quot;&gt;&lt;property id=&quot;20148&quot; value=&quot;5&quot;/&gt;&lt;property id=&quot;20300&quot; value=&quot;Slide 327 - &amp;quot;Three Zone Plan&amp;quot;&quot;/&gt;&lt;property id=&quot;20302&quot; value=&quot;1&quot;/&gt;&lt;property id=&quot;20303&quot; value=&quot;-1&quot;/&gt;&lt;property id=&quot;20307&quot; value=&quot;533&quot;/&gt;&lt;property id=&quot;20309&quot; value=&quot;-1&quot;/&gt;&lt;property id=&quot;20312&quot; value=&quot;0&quot;/&gt;&lt;/object&gt;&lt;object type=&quot;3&quot; unique_id=&quot;11537&quot;&gt;&lt;property id=&quot;20148&quot; value=&quot;5&quot;/&gt;&lt;property id=&quot;20300&quot; value=&quot;Slide 328 - &amp;quot;The Buddy System&amp;quot;&quot;/&gt;&lt;property id=&quot;20302&quot; value=&quot;1&quot;/&gt;&lt;property id=&quot;20303&quot; value=&quot;-1&quot;/&gt;&lt;property id=&quot;20307&quot; value=&quot;534&quot;/&gt;&lt;property id=&quot;20309&quot; value=&quot;-1&quot;/&gt;&lt;property id=&quot;20312&quot; value=&quot;0&quot;/&gt;&lt;/object&gt;&lt;object type=&quot;3&quot; unique_id=&quot;11538&quot;&gt;&lt;property id=&quot;20148&quot; value=&quot;5&quot;/&gt;&lt;property id=&quot;20300&quot; value=&quot;Slide 329 - &amp;quot;Standard Operating Procedures (SOPs)&amp;quot;&quot;/&gt;&lt;property id=&quot;20302&quot; value=&quot;1&quot;/&gt;&lt;property id=&quot;20303&quot; value=&quot;-1&quot;/&gt;&lt;property id=&quot;20307&quot; value=&quot;535&quot;/&gt;&lt;property id=&quot;20309&quot; value=&quot;-1&quot;/&gt;&lt;property id=&quot;20312&quot; value=&quot;0&quot;/&gt;&lt;/object&gt;&lt;object type=&quot;3&quot; unique_id=&quot;11539&quot;&gt;&lt;property id=&quot;20148&quot; value=&quot;5&quot;/&gt;&lt;property id=&quot;20300&quot; value=&quot;Slide 330 - &amp;quot;Standard Operating Procedures (SOPs)&amp;quot;&quot;/&gt;&lt;property id=&quot;20302&quot; value=&quot;1&quot;/&gt;&lt;property id=&quot;20303&quot; value=&quot;-1&quot;/&gt;&lt;property id=&quot;20307&quot; value=&quot;536&quot;/&gt;&lt;property id=&quot;20309&quot; value=&quot;-1&quot;/&gt;&lt;property id=&quot;20312&quot; value=&quot;0&quot;/&gt;&lt;/object&gt;&lt;object type=&quot;3&quot; unique_id=&quot;11540&quot;&gt;&lt;property id=&quot;20148&quot; value=&quot;5&quot;/&gt;&lt;property id=&quot;20300&quot; value=&quot;Slide 331 - &amp;quot;Emergencies at Hazardous Waste Sites&amp;quot;&quot;/&gt;&lt;property id=&quot;20302&quot; value=&quot;1&quot;/&gt;&lt;property id=&quot;20303&quot; value=&quot;-1&quot;/&gt;&lt;property id=&quot;20307&quot; value=&quot;537&quot;/&gt;&lt;property id=&quot;20309&quot; value=&quot;-1&quot;/&gt;&lt;property id=&quot;20312&quot; value=&quot;0&quot;/&gt;&lt;/object&gt;&lt;object type=&quot;3&quot; unique_id=&quot;11541&quot;&gt;&lt;property id=&quot;20148&quot; value=&quot;5&quot;/&gt;&lt;property id=&quot;20300&quot; value=&quot;Slide 332 - &amp;quot;Emergency Response Plan&amp;quot;&quot;/&gt;&lt;property id=&quot;20302&quot; value=&quot;1&quot;/&gt;&lt;property id=&quot;20303&quot; value=&quot;-1&quot;/&gt;&lt;property id=&quot;20307&quot; value=&quot;538&quot;/&gt;&lt;property id=&quot;20309&quot; value=&quot;-1&quot;/&gt;&lt;property id=&quot;20312&quot; value=&quot;0&quot;/&gt;&lt;/object&gt;&lt;object type=&quot;3&quot; unique_id=&quot;11542&quot;&gt;&lt;property id=&quot;20148&quot; value=&quot;5&quot;/&gt;&lt;property id=&quot;20300&quot; value=&quot;Slide 333 - &amp;quot;Emergency Response Plan&amp;quot;&quot;/&gt;&lt;property id=&quot;20302&quot; value=&quot;1&quot;/&gt;&lt;property id=&quot;20303&quot; value=&quot;-1&quot;/&gt;&lt;property id=&quot;20307&quot; value=&quot;539&quot;/&gt;&lt;property id=&quot;20309&quot; value=&quot;-1&quot;/&gt;&lt;property id=&quot;20312&quot; value=&quot;0&quot;/&gt;&lt;/object&gt;&lt;object type=&quot;3&quot; unique_id=&quot;11543&quot;&gt;&lt;property id=&quot;20148&quot; value=&quot;5&quot;/&gt;&lt;property id=&quot;20300&quot; value=&quot;Slide 334 - &amp;quot;Emergency First Aid&amp;quot;&quot;/&gt;&lt;property id=&quot;20302&quot; value=&quot;1&quot;/&gt;&lt;property id=&quot;20303&quot; value=&quot;-1&quot;/&gt;&lt;property id=&quot;20307&quot; value=&quot;540&quot;/&gt;&lt;property id=&quot;20309&quot; value=&quot;-1&quot;/&gt;&lt;property id=&quot;20312&quot; value=&quot;0&quot;/&gt;&lt;/object&gt;&lt;object type=&quot;3&quot; unique_id=&quot;11544&quot;&gt;&lt;property id=&quot;20148&quot; value=&quot;5&quot;/&gt;&lt;property id=&quot;20300&quot; value=&quot;Slide 335 - &amp;quot;Emergency Decon&amp;quot;&quot;/&gt;&lt;property id=&quot;20302&quot; value=&quot;1&quot;/&gt;&lt;property id=&quot;20303&quot; value=&quot;-1&quot;/&gt;&lt;property id=&quot;20307&quot; value=&quot;541&quot;/&gt;&lt;property id=&quot;20309&quot; value=&quot;-1&quot;/&gt;&lt;property id=&quot;20312&quot; value=&quot;0&quot;/&gt;&lt;/object&gt;&lt;object type=&quot;3&quot; unique_id=&quot;11545&quot;&gt;&lt;property id=&quot;20148&quot; value=&quot;5&quot;/&gt;&lt;property id=&quot;20300&quot; value=&quot;Slide 336 - &amp;quot;Incident Reporting&amp;quot;&quot;/&gt;&lt;property id=&quot;20302&quot; value=&quot;1&quot;/&gt;&lt;property id=&quot;20303&quot; value=&quot;-1&quot;/&gt;&lt;property id=&quot;20307&quot; value=&quot;542&quot;/&gt;&lt;property id=&quot;20309&quot; value=&quot;-1&quot;/&gt;&lt;property id=&quot;20312&quot; value=&quot;0&quot;/&gt;&lt;/object&gt;&lt;object type=&quot;3&quot; unique_id=&quot;11546&quot;&gt;&lt;property id=&quot;20148&quot; value=&quot;5&quot;/&gt;&lt;property id=&quot;20300&quot; value=&quot;Slide 337 - &amp;quot;Review Questions for Chapter 10&amp;quot;&quot;/&gt;&lt;property id=&quot;20302&quot; value=&quot;1&quot;/&gt;&lt;property id=&quot;20303&quot; value=&quot;-1&quot;/&gt;&lt;property id=&quot;20307&quot; value=&quot;543&quot;/&gt;&lt;property id=&quot;20309&quot; value=&quot;-1&quot;/&gt;&lt;property id=&quot;20312&quot; value=&quot;0&quot;/&gt;&lt;/object&gt;&lt;object type=&quot;3&quot; unique_id=&quot;11547&quot;&gt;&lt;property id=&quot;20148&quot; value=&quot;5&quot;/&gt;&lt;property id=&quot;20300&quot; value=&quot;Slide 338 - &amp;quot;Review Questions for Chapter 10&amp;quot;&quot;/&gt;&lt;property id=&quot;20302&quot; value=&quot;1&quot;/&gt;&lt;property id=&quot;20303&quot; value=&quot;-1&quot;/&gt;&lt;property id=&quot;20307&quot; value=&quot;544&quot;/&gt;&lt;property id=&quot;20309&quot; value=&quot;-1&quot;/&gt;&lt;property id=&quot;20312&quot; value=&quot;0&quot;/&gt;&lt;/object&gt;&lt;object type=&quot;3&quot; unique_id=&quot;11548&quot;&gt;&lt;property id=&quot;20148&quot; value=&quot;5&quot;/&gt;&lt;property id=&quot;20300&quot; value=&quot;Slide 339 - &amp;quot;Review Questions for Chapter 10&amp;quot;&quot;/&gt;&lt;property id=&quot;20302&quot; value=&quot;1&quot;/&gt;&lt;property id=&quot;20303&quot; value=&quot;-1&quot;/&gt;&lt;property id=&quot;20307&quot; value=&quot;545&quot;/&gt;&lt;property id=&quot;20309&quot; value=&quot;-1&quot;/&gt;&lt;property id=&quot;20312&quot; value=&quot;0&quot;/&gt;&lt;/object&gt;&lt;object type=&quot;3&quot; unique_id=&quot;11549&quot;&gt;&lt;property id=&quot;20148&quot; value=&quot;5&quot;/&gt;&lt;property id=&quot;20300&quot; value=&quot;Slide 340 - &amp;quot;Chapter 11&amp;#x0D;&amp;#x0A; &amp;#x0D;&amp;#x0A;Air Monitoring Instruments&amp;#x0D;&amp;#x0A;&amp;quot;&quot;/&gt;&lt;property id=&quot;20302&quot; value=&quot;1&quot;/&gt;&lt;property id=&quot;20303&quot; value=&quot;-1&quot;/&gt;&lt;property id=&quot;20307&quot; value=&quot;546&quot;/&gt;&lt;property id=&quot;20309&quot; value=&quot;-1&quot;/&gt;&lt;property id=&quot;20312&quot; value=&quot;0&quot;/&gt;&lt;/object&gt;&lt;object type=&quot;3&quot; unique_id=&quot;11550&quot;&gt;&lt;property id=&quot;20148&quot; value=&quot;5&quot;/&gt;&lt;property id=&quot;20300&quot; value=&quot;Slide 341 - &amp;quot;Learning objectives&amp;#x0D;&amp;#x0A; &amp;#x0D;&amp;#x0A;This chapter discusses the air monitoring instruments that we use to take measurements when&quot;/&gt;&lt;property id=&quot;20302&quot; value=&quot;1&quot;/&gt;&lt;property id=&quot;20303&quot; value=&quot;-1&quot;/&gt;&lt;property id=&quot;20307&quot; value=&quot;547&quot;/&gt;&lt;property id=&quot;20309&quot; value=&quot;-1&quot;/&gt;&lt;property id=&quot;20312&quot; value=&quot;0&quot;/&gt;&lt;/object&gt;&lt;object type=&quot;3&quot; unique_id=&quot;11551&quot;&gt;&lt;property id=&quot;20148&quot; value=&quot;5&quot;/&gt;&lt;property id=&quot;20300&quot; value=&quot;Slide 343 - &amp;quot;Why Take Measurements?&amp;quot;&quot;/&gt;&lt;property id=&quot;20302&quot; value=&quot;1&quot;/&gt;&lt;property id=&quot;20303&quot; value=&quot;-1&quot;/&gt;&lt;property id=&quot;20307&quot; value=&quot;548&quot;/&gt;&lt;property id=&quot;20309&quot; value=&quot;-1&quot;/&gt;&lt;property id=&quot;20312&quot; value=&quot;0&quot;/&gt;&lt;/object&gt;&lt;object type=&quot;3&quot; unique_id=&quot;11552&quot;&gt;&lt;property id=&quot;20148&quot; value=&quot;5&quot;/&gt;&lt;property id=&quot;20300&quot; value=&quot;Slide 344 - &amp;quot;Action Levels&amp;quot;&quot;/&gt;&lt;property id=&quot;20302&quot; value=&quot;1&quot;/&gt;&lt;property id=&quot;20303&quot; value=&quot;-1&quot;/&gt;&lt;property id=&quot;20307&quot; value=&quot;549&quot;/&gt;&lt;property id=&quot;20309&quot; value=&quot;-1&quot;/&gt;&lt;property id=&quot;20312&quot; value=&quot;0&quot;/&gt;&lt;/object&gt;&lt;object type=&quot;3&quot; unique_id=&quot;11553&quot;&gt;&lt;property id=&quot;20148&quot; value=&quot;5&quot;/&gt;&lt;property id=&quot;20300&quot; value=&quot;Slide 345 - &amp;quot;&amp;#x0D;&amp;#x0A;Direct Reading Instruments&amp;#x0D;&amp;#x0A;&amp;quot;&quot;/&gt;&lt;property id=&quot;20302&quot; value=&quot;1&quot;/&gt;&lt;property id=&quot;20303&quot; value=&quot;-1&quot;/&gt;&lt;property id=&quot;20307&quot; value=&quot;550&quot;/&gt;&lt;property id=&quot;20309&quot; value=&quot;-1&quot;/&gt;&lt;property id=&quot;20312&quot; value=&quot;0&quot;/&gt;&lt;/object&gt;&lt;object type=&quot;3&quot; unique_id=&quot;11554&quot;&gt;&lt;property id=&quot;20148&quot; value=&quot;5&quot;/&gt;&lt;property id=&quot;20300&quot; value=&quot;Slide 346 - &amp;quot;Colorimetric Indicator Tubes&amp;quot;&quot;/&gt;&lt;property id=&quot;20302&quot; value=&quot;1&quot;/&gt;&lt;property id=&quot;20303&quot; value=&quot;-1&quot;/&gt;&lt;property id=&quot;20307&quot; value=&quot;551&quot;/&gt;&lt;property id=&quot;20309&quot; value=&quot;-1&quot;/&gt;&lt;property id=&quot;20312&quot; value=&quot;0&quot;/&gt;&lt;/object&gt;&lt;object type=&quot;3&quot; unique_id=&quot;11555&quot;&gt;&lt;property id=&quot;20148&quot; value=&quot;5&quot;/&gt;&lt;property id=&quot;20300&quot; value=&quot;Slide 347 - &amp;quot;What the Results Mean&amp;quot;&quot;/&gt;&lt;property id=&quot;20302&quot; value=&quot;1&quot;/&gt;&lt;property id=&quot;20303&quot; value=&quot;-1&quot;/&gt;&lt;property id=&quot;20307&quot; value=&quot;552&quot;/&gt;&lt;property id=&quot;20309&quot; value=&quot;-1&quot;/&gt;&lt;property id=&quot;20312&quot; value=&quot;0&quot;/&gt;&lt;/object&gt;&lt;object type=&quot;3&quot; unique_id=&quot;11556&quot;&gt;&lt;property id=&quot;20148&quot; value=&quot;5&quot;/&gt;&lt;property id=&quot;20300&quot; value=&quot;Slide 348 - &amp;quot;&amp;#x0D;&amp;#x0A;Air Monitoring at Hazardous Waste Clean-up Sites&amp;#x0D;&amp;#x0A;&amp;quot;&quot;/&gt;&lt;property id=&quot;20302&quot; value=&quot;1&quot;/&gt;&lt;property id=&quot;20303&quot; value=&quot;-1&quot;/&gt;&lt;property id=&quot;20307&quot; value=&quot;553&quot;/&gt;&lt;property id=&quot;20309&quot; value=&quot;-1&quot;/&gt;&lt;property id=&quot;20312&quot; value=&quot;0&quot;/&gt;&lt;/object&gt;&lt;object type=&quot;3&quot; unique_id=&quot;11557&quot;&gt;&lt;property id=&quot;20148&quot; value=&quot;5&quot;/&gt;&lt;property id=&quot;20300&quot; value=&quot;Slide 349 - &amp;quot;Calibration and Maintenance&amp;quot;&quot;/&gt;&lt;property id=&quot;20302&quot; value=&quot;1&quot;/&gt;&lt;property id=&quot;20303&quot; value=&quot;-1&quot;/&gt;&lt;property id=&quot;20307&quot; value=&quot;554&quot;/&gt;&lt;property id=&quot;20309&quot; value=&quot;-1&quot;/&gt;&lt;property id=&quot;20312&quot; value=&quot;0&quot;/&gt;&lt;/object&gt;&lt;object type=&quot;3&quot; unique_id=&quot;11558&quot;&gt;&lt;property id=&quot;20148&quot; value=&quot;5&quot;/&gt;&lt;property id=&quot;20300&quot; value=&quot;Slide 350 - &amp;quot;Review Questions for Chapter 11&amp;quot;&quot;/&gt;&lt;property id=&quot;20302&quot; value=&quot;1&quot;/&gt;&lt;property id=&quot;20303&quot; value=&quot;-1&quot;/&gt;&lt;property id=&quot;20307&quot; value=&quot;555&quot;/&gt;&lt;property id=&quot;20309&quot; value=&quot;-1&quot;/&gt;&lt;property id=&quot;20312&quot; value=&quot;0&quot;/&gt;&lt;/object&gt;&lt;object type=&quot;3&quot; unique_id=&quot;11559&quot;&gt;&lt;property id=&quot;20148&quot; value=&quot;5&quot;/&gt;&lt;property id=&quot;20300&quot; value=&quot;Slide 351 - &amp;quot;Chapter 12&amp;#x0D;&amp;#x0A; &amp;#x0D;&amp;#x0A;Safe Work Practices&amp;#x0D;&amp;#x0A;Drum and Container Handling&amp;#x0D;&amp;#x0A;&amp;quot;&quot;/&gt;&lt;property id=&quot;20302&quot; value=&quot;1&quot;/&gt;&lt;property id=&quot;20303&quot; value=&quot;-1&quot;/&gt;&lt;property id=&quot;20307&quot; value=&quot;556&quot;/&gt;&lt;property id=&quot;20309&quot; value=&quot;-1&quot;/&gt;&lt;property id=&quot;20312&quot; value=&quot;0&quot;/&gt;&lt;/object&gt;&lt;object type=&quot;3&quot; unique_id=&quot;11560&quot;&gt;&lt;property id=&quot;20148&quot; value=&quot;5&quot;/&gt;&lt;property id=&quot;20300&quot; value=&quot;Slide 352 - &amp;quot;Learning objectives&amp;#x0D;&amp;#x0A; &amp;#x0D;&amp;#x0A;This chapter discusses how to safely handle drums and other containers of hazardous waste a&quot;/&gt;&lt;property id=&quot;20302&quot; value=&quot;1&quot;/&gt;&lt;property id=&quot;20303&quot; value=&quot;-1&quot;/&gt;&lt;property id=&quot;20307&quot; value=&quot;557&quot;/&gt;&lt;property id=&quot;20309&quot; value=&quot;-1&quot;/&gt;&lt;property id=&quot;20312&quot; value=&quot;0&quot;/&gt;&lt;/object&gt;&lt;object type=&quot;3&quot; unique_id=&quot;11561&quot;&gt;&lt;property id=&quot;20148&quot; value=&quot;5&quot;/&gt;&lt;property id=&quot;20300&quot; value=&quot;Slide 354 - &amp;quot;Safe Work Practices: Materials Handling&amp;quot;&quot;/&gt;&lt;property id=&quot;20302&quot; value=&quot;1&quot;/&gt;&lt;property id=&quot;20303&quot; value=&quot;-1&quot;/&gt;&lt;property id=&quot;20307&quot; value=&quot;558&quot;/&gt;&lt;property id=&quot;20309&quot; value=&quot;-1&quot;/&gt;&lt;property id=&quot;20312&quot; value=&quot;0&quot;/&gt;&lt;/object&gt;&lt;object type=&quot;3&quot; unique_id=&quot;11562&quot;&gt;&lt;property id=&quot;20148&quot; value=&quot;5&quot;/&gt;&lt;property id=&quot;20300&quot; value=&quot;Slide 357 - &amp;quot;Visual Inspection&amp;quot;&quot;/&gt;&lt;property id=&quot;20302&quot; value=&quot;1&quot;/&gt;&lt;property id=&quot;20303&quot; value=&quot;-1&quot;/&gt;&lt;property id=&quot;20307&quot; value=&quot;559&quot;/&gt;&lt;property id=&quot;20309&quot; value=&quot;-1&quot;/&gt;&lt;property id=&quot;20312&quot; value=&quot;0&quot;/&gt;&lt;/object&gt;&lt;object type=&quot;3&quot; unique_id=&quot;11563&quot;&gt;&lt;property id=&quot;20148&quot; value=&quot;5&quot;/&gt;&lt;property id=&quot;20300&quot; value=&quot;Slide 358 - &amp;quot;&amp;#x0D;&amp;#x0A;Environmental Monitoring&amp;#x0D;&amp;#x0A;&amp;quot;&quot;/&gt;&lt;property id=&quot;20302&quot; value=&quot;1&quot;/&gt;&lt;property id=&quot;20303&quot; value=&quot;-1&quot;/&gt;&lt;property id=&quot;20307&quot; value=&quot;560&quot;/&gt;&lt;property id=&quot;20309&quot; value=&quot;-1&quot;/&gt;&lt;property id=&quot;20312&quot; value=&quot;0&quot;/&gt;&lt;/object&gt;&lt;object type=&quot;3&quot; unique_id=&quot;11564&quot;&gt;&lt;property id=&quot;20148&quot; value=&quot;5&quot;/&gt;&lt;property id=&quot;20300&quot; value=&quot;Slide 359 - &amp;quot;Opening Drums&amp;quot;&quot;/&gt;&lt;property id=&quot;20302&quot; value=&quot;1&quot;/&gt;&lt;property id=&quot;20303&quot; value=&quot;-1&quot;/&gt;&lt;property id=&quot;20307&quot; value=&quot;561&quot;/&gt;&lt;property id=&quot;20309&quot; value=&quot;-1&quot;/&gt;&lt;property id=&quot;20312&quot; value=&quot;0&quot;/&gt;&lt;/object&gt;&lt;object type=&quot;3&quot; unique_id=&quot;11565&quot;&gt;&lt;property id=&quot;20148&quot; value=&quot;5&quot;/&gt;&lt;property id=&quot;20300&quot; value=&quot;Slide 360 - &amp;quot;Opening Drums&amp;quot;&quot;/&gt;&lt;property id=&quot;20302&quot; value=&quot;1&quot;/&gt;&lt;property id=&quot;20303&quot; value=&quot;-1&quot;/&gt;&lt;property id=&quot;20307&quot; value=&quot;562&quot;/&gt;&lt;property id=&quot;20309&quot; value=&quot;-1&quot;/&gt;&lt;property id=&quot;20312&quot; value=&quot;0&quot;/&gt;&lt;/object&gt;&lt;object type=&quot;3&quot; unique_id=&quot;11566&quot;&gt;&lt;property id=&quot;20148&quot; value=&quot;5&quot;/&gt;&lt;property id=&quot;20300&quot; value=&quot;Slide 361 - &amp;quot;Remote Drum Opening Equipment&amp;quot;&quot;/&gt;&lt;property id=&quot;20302&quot; value=&quot;1&quot;/&gt;&lt;property id=&quot;20303&quot; value=&quot;-1&quot;/&gt;&lt;property id=&quot;20307&quot; value=&quot;563&quot;/&gt;&lt;property id=&quot;20309&quot; value=&quot;-1&quot;/&gt;&lt;property id=&quot;20312&quot; value=&quot;0&quot;/&gt;&lt;/object&gt;&lt;object type=&quot;3&quot; unique_id=&quot;11567&quot;&gt;&lt;property id=&quot;20148&quot; value=&quot;5&quot;/&gt;&lt;property id=&quot;20300&quot; value=&quot;Slide 362 - &amp;quot;Taking a Sample From a Drum&amp;quot;&quot;/&gt;&lt;property id=&quot;20302&quot; value=&quot;1&quot;/&gt;&lt;property id=&quot;20303&quot; value=&quot;-1&quot;/&gt;&lt;property id=&quot;20307&quot; value=&quot;564&quot;/&gt;&lt;property id=&quot;20309&quot; value=&quot;-1&quot;/&gt;&lt;property id=&quot;20312&quot; value=&quot;0&quot;/&gt;&lt;/object&gt;&lt;object type=&quot;3&quot; unique_id=&quot;11568&quot;&gt;&lt;property id=&quot;20148&quot; value=&quot;5&quot;/&gt;&lt;property id=&quot;20300&quot; value=&quot;Slide 363 - &amp;quot;Handling Drums&amp;quot;&quot;/&gt;&lt;property id=&quot;20302&quot; value=&quot;1&quot;/&gt;&lt;property id=&quot;20303&quot; value=&quot;-1&quot;/&gt;&lt;property id=&quot;20307&quot; value=&quot;565&quot;/&gt;&lt;property id=&quot;20309&quot; value=&quot;-1&quot;/&gt;&lt;property id=&quot;20312&quot; value=&quot;0&quot;/&gt;&lt;/object&gt;&lt;object type=&quot;3&quot; unique_id=&quot;11569&quot;&gt;&lt;property id=&quot;20148&quot; value=&quot;5&quot;/&gt;&lt;property id=&quot;20300&quot; value=&quot;Slide 364 - &amp;quot;Drum Staging&amp;quot;&quot;/&gt;&lt;property id=&quot;20302&quot; value=&quot;1&quot;/&gt;&lt;property id=&quot;20303&quot; value=&quot;-1&quot;/&gt;&lt;property id=&quot;20307&quot; value=&quot;566&quot;/&gt;&lt;property id=&quot;20309&quot; value=&quot;-1&quot;/&gt;&lt;property id=&quot;20312&quot; value=&quot;0&quot;/&gt;&lt;/object&gt;&lt;object type=&quot;3&quot; unique_id=&quot;11570&quot;&gt;&lt;property id=&quot;20148&quot; value=&quot;5&quot;/&gt;&lt;property id=&quot;20300&quot; value=&quot;Slide 365 - &amp;quot;Salvage Drums&amp;quot;&quot;/&gt;&lt;property id=&quot;20302&quot; value=&quot;1&quot;/&gt;&lt;property id=&quot;20303&quot; value=&quot;-1&quot;/&gt;&lt;property id=&quot;20307&quot; value=&quot;567&quot;/&gt;&lt;property id=&quot;20309&quot; value=&quot;-1&quot;/&gt;&lt;property id=&quot;20312&quot; value=&quot;0&quot;/&gt;&lt;/object&gt;&lt;object type=&quot;3&quot; unique_id=&quot;11571&quot;&gt;&lt;property id=&quot;20148&quot; value=&quot;5&quot;/&gt;&lt;property id=&quot;20300&quot; value=&quot;Slide 366 - &amp;quot;Bulking&amp;quot;&quot;/&gt;&lt;property id=&quot;20302&quot; value=&quot;1&quot;/&gt;&lt;property id=&quot;20303&quot; value=&quot;-1&quot;/&gt;&lt;property id=&quot;20307&quot; value=&quot;568&quot;/&gt;&lt;property id=&quot;20309&quot; value=&quot;-1&quot;/&gt;&lt;property id=&quot;20312&quot; value=&quot;0&quot;/&gt;&lt;/object&gt;&lt;object type=&quot;3&quot; unique_id=&quot;11572&quot;&gt;&lt;property id=&quot;20148&quot; value=&quot;5&quot;/&gt;&lt;property id=&quot;20300&quot; value=&quot;Slide 367 - &amp;quot;Example Staging Areas&amp;quot;&quot;/&gt;&lt;property id=&quot;20302&quot; value=&quot;1&quot;/&gt;&lt;property id=&quot;20303&quot; value=&quot;-1&quot;/&gt;&lt;property id=&quot;20307&quot; value=&quot;569&quot;/&gt;&lt;property id=&quot;20309&quot; value=&quot;-1&quot;/&gt;&lt;property id=&quot;20312&quot; value=&quot;0&quot;/&gt;&lt;/object&gt;&lt;object type=&quot;3&quot; unique_id=&quot;11573&quot;&gt;&lt;property id=&quot;20148&quot; value=&quot;5&quot;/&gt;&lt;property id=&quot;20300&quot; value=&quot;Slide 368 - &amp;quot;Review Questions for Chapter 12&amp;quot;&quot;/&gt;&lt;property id=&quot;20302&quot; value=&quot;1&quot;/&gt;&lt;property id=&quot;20303&quot; value=&quot;-1&quot;/&gt;&lt;property id=&quot;20307&quot; value=&quot;570&quot;/&gt;&lt;property id=&quot;20309&quot; value=&quot;-1&quot;/&gt;&lt;property id=&quot;20312&quot; value=&quot;0&quot;/&gt;&lt;/object&gt;&lt;object type=&quot;3&quot; unique_id=&quot;11574&quot;&gt;&lt;property id=&quot;20148&quot; value=&quot;5&quot;/&gt;&lt;property id=&quot;20300&quot; value=&quot;Slide 369 - &amp;quot;Chapter 13&amp;#x0D;&amp;#x0A; &amp;#x0D;&amp;#x0A;Confined Spaces&amp;#x0D;&amp;#x0A;&amp;quot;&quot;/&gt;&lt;property id=&quot;20302&quot; value=&quot;1&quot;/&gt;&lt;property id=&quot;20303&quot; value=&quot;-1&quot;/&gt;&lt;property id=&quot;20307&quot; value=&quot;571&quot;/&gt;&lt;property id=&quot;20309&quot; value=&quot;-1&quot;/&gt;&lt;property id=&quot;20312&quot; value=&quot;0&quot;/&gt;&lt;/object&gt;&lt;object type=&quot;3&quot; unique_id=&quot;11575&quot;&gt;&lt;property id=&quot;20148&quot; value=&quot;5&quot;/&gt;&lt;property id=&quot;20300&quot; value=&quot;Slide 370 - &amp;quot;Learning objectives&amp;#x0D;&amp;#x0A; &amp;#x0D;&amp;#x0A;This chapter provides awareness training about the hazards of confined spaces so that you w&quot;/&gt;&lt;property id=&quot;20302&quot; value=&quot;1&quot;/&gt;&lt;property id=&quot;20303&quot; value=&quot;-1&quot;/&gt;&lt;property id=&quot;20307&quot; value=&quot;572&quot;/&gt;&lt;property id=&quot;20309&quot; value=&quot;-1&quot;/&gt;&lt;property id=&quot;20312&quot; value=&quot;0&quot;/&gt;&lt;/object&gt;&lt;object type=&quot;3&quot; unique_id=&quot;11576&quot;&gt;&lt;property id=&quot;20148&quot; value=&quot;5&quot;/&gt;&lt;property id=&quot;20300&quot; value=&quot;Slide 372 - &amp;quot;Confined Spaces Are Hazardous&amp;quot;&quot;/&gt;&lt;property id=&quot;20302&quot; value=&quot;1&quot;/&gt;&lt;property id=&quot;20303&quot; value=&quot;-1&quot;/&gt;&lt;property id=&quot;20307&quot; value=&quot;573&quot;/&gt;&lt;property id=&quot;20309&quot; value=&quot;-1&quot;/&gt;&lt;property id=&quot;20312&quot; value=&quot;0&quot;/&gt;&lt;/object&gt;&lt;object type=&quot;3&quot; unique_id=&quot;11577&quot;&gt;&lt;property id=&quot;20148&quot; value=&quot;5&quot;/&gt;&lt;property id=&quot;20300&quot; value=&quot;Slide 373 - &amp;quot;What Is A Confined Space?&amp;quot;&quot;/&gt;&lt;property id=&quot;20302&quot; value=&quot;1&quot;/&gt;&lt;property id=&quot;20303&quot; value=&quot;-1&quot;/&gt;&lt;property id=&quot;20307&quot; value=&quot;574&quot;/&gt;&lt;property id=&quot;20309&quot; value=&quot;-1&quot;/&gt;&lt;property id=&quot;20312&quot; value=&quot;0&quot;/&gt;&lt;/object&gt;&lt;object type=&quot;3&quot; unique_id=&quot;11578&quot;&gt;&lt;property id=&quot;20148&quot; value=&quot;5&quot;/&gt;&lt;property id=&quot;20300&quot; value=&quot;Slide 374 - &amp;quot;What Makes Confined Spaces Dangerous?&amp;quot;&quot;/&gt;&lt;property id=&quot;20302&quot; value=&quot;1&quot;/&gt;&lt;property id=&quot;20303&quot; value=&quot;-1&quot;/&gt;&lt;property id=&quot;20307&quot; value=&quot;575&quot;/&gt;&lt;property id=&quot;20309&quot; value=&quot;-1&quot;/&gt;&lt;property id=&quot;20312&quot; value=&quot;0&quot;/&gt;&lt;/object&gt;&lt;object type=&quot;3&quot; unique_id=&quot;11579&quot;&gt;&lt;property id=&quot;20148&quot; value=&quot;5&quot;/&gt;&lt;property id=&quot;20300&quot; value=&quot;Slide 375 - &amp;quot;What Makes Confined Spaces Dangerous?&amp;quot;&quot;/&gt;&lt;property id=&quot;20302&quot; value=&quot;1&quot;/&gt;&lt;property id=&quot;20303&quot; value=&quot;-1&quot;/&gt;&lt;property id=&quot;20307&quot; value=&quot;576&quot;/&gt;&lt;property id=&quot;20309&quot; value=&quot;-1&quot;/&gt;&lt;property id=&quot;20312&quot; value=&quot;0&quot;/&gt;&lt;/object&gt;&lt;object type=&quot;3&quot; unique_id=&quot;11580&quot;&gt;&lt;property id=&quot;20148&quot; value=&quot;5&quot;/&gt;&lt;property id=&quot;20300&quot; value=&quot;Slide 376 - &amp;quot;Oxygen Deficiency&amp;quot;&quot;/&gt;&lt;property id=&quot;20302&quot; value=&quot;1&quot;/&gt;&lt;property id=&quot;20303&quot; value=&quot;-1&quot;/&gt;&lt;property id=&quot;20307&quot; value=&quot;577&quot;/&gt;&lt;property id=&quot;20309&quot; value=&quot;-1&quot;/&gt;&lt;property id=&quot;20312&quot; value=&quot;0&quot;/&gt;&lt;/object&gt;&lt;object type=&quot;3&quot; unique_id=&quot;11581&quot;&gt;&lt;property id=&quot;20148&quot; value=&quot;5&quot;/&gt;&lt;property id=&quot;20300&quot; value=&quot;Slide 377 - &amp;quot;Oxygen Deficiency&amp;quot;&quot;/&gt;&lt;property id=&quot;20302&quot; value=&quot;1&quot;/&gt;&lt;property id=&quot;20303&quot; value=&quot;-1&quot;/&gt;&lt;property id=&quot;20307&quot; value=&quot;578&quot;/&gt;&lt;property id=&quot;20309&quot; value=&quot;-1&quot;/&gt;&lt;property id=&quot;20312&quot; value=&quot;0&quot;/&gt;&lt;/object&gt;&lt;object type=&quot;3&quot; unique_id=&quot;11582&quot;&gt;&lt;property id=&quot;20148&quot; value=&quot;5&quot;/&gt;&lt;property id=&quot;20300&quot; value=&quot;Slide 379 - &amp;quot;Flammables&amp;quot;&quot;/&gt;&lt;property id=&quot;20302&quot; value=&quot;1&quot;/&gt;&lt;property id=&quot;20303&quot; value=&quot;-1&quot;/&gt;&lt;property id=&quot;20307&quot; value=&quot;579&quot;/&gt;&lt;property id=&quot;20309&quot; value=&quot;-1&quot;/&gt;&lt;property id=&quot;20312&quot; value=&quot;0&quot;/&gt;&lt;/object&gt;&lt;object type=&quot;3&quot; unique_id=&quot;11583&quot;&gt;&lt;property id=&quot;20148&quot; value=&quot;5&quot;/&gt;&lt;property id=&quot;20300&quot; value=&quot;Slide 380 - &amp;quot;Toxic Atmospheres&amp;quot;&quot;/&gt;&lt;property id=&quot;20302&quot; value=&quot;1&quot;/&gt;&lt;property id=&quot;20303&quot; value=&quot;-1&quot;/&gt;&lt;property id=&quot;20307&quot; value=&quot;580&quot;/&gt;&lt;property id=&quot;20309&quot; value=&quot;-1&quot;/&gt;&lt;property id=&quot;20312&quot; value=&quot;0&quot;/&gt;&lt;/object&gt;&lt;object type=&quot;3&quot; unique_id=&quot;11584&quot;&gt;&lt;property id=&quot;20148&quot; value=&quot;5&quot;/&gt;&lt;property id=&quot;20300&quot; value=&quot;Slide 381 - &amp;quot;Toxic Atmospheres&amp;quot;&quot;/&gt;&lt;property id=&quot;20302&quot; value=&quot;1&quot;/&gt;&lt;property id=&quot;20303&quot; value=&quot;-1&quot;/&gt;&lt;property id=&quot;20307&quot; value=&quot;581&quot;/&gt;&lt;property id=&quot;20309&quot; value=&quot;-1&quot;/&gt;&lt;property id=&quot;20312&quot; value=&quot;0&quot;/&gt;&lt;/object&gt;&lt;object type=&quot;3&quot; unique_id=&quot;11585&quot;&gt;&lt;property id=&quot;20148&quot; value=&quot;5&quot;/&gt;&lt;property id=&quot;20300&quot; value=&quot;Slide 382 - &amp;quot;Safety With Hazardous Atmospheres&amp;quot;&quot;/&gt;&lt;property id=&quot;20302&quot; value=&quot;1&quot;/&gt;&lt;property id=&quot;20303&quot; value=&quot;-1&quot;/&gt;&lt;property id=&quot;20307&quot; value=&quot;583&quot;/&gt;&lt;property id=&quot;20309&quot; value=&quot;-1&quot;/&gt;&lt;property id=&quot;20312&quot; value=&quot;0&quot;/&gt;&lt;/object&gt;&lt;object type=&quot;3&quot; unique_id=&quot;11586&quot;&gt;&lt;property id=&quot;20148&quot; value=&quot;5&quot;/&gt;&lt;property id=&quot;20300&quot; value=&quot;Slide 383 - &amp;quot;&amp;#x0D;&amp;#x0A;Safety With Hazardous Atmospheres&amp;#x0D;&amp;#x0A;&amp;quot;&quot;/&gt;&lt;property id=&quot;20302&quot; value=&quot;1&quot;/&gt;&lt;property id=&quot;20303&quot; value=&quot;-1&quot;/&gt;&lt;property id=&quot;20307&quot; value=&quot;584&quot;/&gt;&lt;property id=&quot;20309&quot; value=&quot;-1&quot;/&gt;&lt;property id=&quot;20312&quot; value=&quot;0&quot;/&gt;&lt;/object&gt;&lt;object type=&quot;3&quot; unique_id=&quot;11587&quot;&gt;&lt;property id=&quot;20148&quot; value=&quot;5&quot;/&gt;&lt;property id=&quot;20300&quot; value=&quot;Slide 384 - &amp;quot;Other Confined Space Hazards&amp;quot;&quot;/&gt;&lt;property id=&quot;20302&quot; value=&quot;1&quot;/&gt;&lt;property id=&quot;20303&quot; value=&quot;-1&quot;/&gt;&lt;property id=&quot;20307&quot; value=&quot;585&quot;/&gt;&lt;property id=&quot;20309&quot; value=&quot;-1&quot;/&gt;&lt;property id=&quot;20312&quot; value=&quot;0&quot;/&gt;&lt;/object&gt;&lt;object type=&quot;3&quot; unique_id=&quot;11588&quot;&gt;&lt;property id=&quot;20148&quot; value=&quot;5&quot;/&gt;&lt;property id=&quot;20300&quot; value=&quot;Slide 385 - &amp;quot;Confined Space Program&amp;quot;&quot;/&gt;&lt;property id=&quot;20302&quot; value=&quot;1&quot;/&gt;&lt;property id=&quot;20303&quot; value=&quot;-1&quot;/&gt;&lt;property id=&quot;20307&quot; value=&quot;586&quot;/&gt;&lt;property id=&quot;20309&quot; value=&quot;-1&quot;/&gt;&lt;property id=&quot;20312&quot; value=&quot;0&quot;/&gt;&lt;/object&gt;&lt;object type=&quot;3&quot; unique_id=&quot;11589&quot;&gt;&lt;property id=&quot;20148&quot; value=&quot;5&quot;/&gt;&lt;property id=&quot;20300&quot; value=&quot;Slide 386 - &amp;quot;Confined Space Program&amp;quot;&quot;/&gt;&lt;property id=&quot;20302&quot; value=&quot;1&quot;/&gt;&lt;property id=&quot;20303&quot; value=&quot;-1&quot;/&gt;&lt;property id=&quot;20307&quot; value=&quot;587&quot;/&gt;&lt;property id=&quot;20309&quot; value=&quot;-1&quot;/&gt;&lt;property id=&quot;20312&quot; value=&quot;0&quot;/&gt;&lt;/object&gt;&lt;object type=&quot;3&quot; unique_id=&quot;11590&quot;&gt;&lt;property id=&quot;20148&quot; value=&quot;5&quot;/&gt;&lt;property id=&quot;20300&quot; value=&quot;Slide 387 - &amp;quot;Confined Space Program&amp;quot;&quot;/&gt;&lt;property id=&quot;20302&quot; value=&quot;1&quot;/&gt;&lt;property id=&quot;20303&quot; value=&quot;-1&quot;/&gt;&lt;property id=&quot;20307&quot; value=&quot;588&quot;/&gt;&lt;property id=&quot;20309&quot; value=&quot;-1&quot;/&gt;&lt;property id=&quot;20312&quot; value=&quot;0&quot;/&gt;&lt;/object&gt;&lt;object type=&quot;3&quot; unique_id=&quot;11591&quot;&gt;&lt;property id=&quot;20148&quot; value=&quot;5&quot;/&gt;&lt;property id=&quot;20300&quot; value=&quot;Slide 388 - &amp;quot;Labeling and Posting&amp;quot;&quot;/&gt;&lt;property id=&quot;20302&quot; value=&quot;1&quot;/&gt;&lt;property id=&quot;20303&quot; value=&quot;-1&quot;/&gt;&lt;property id=&quot;20307&quot; value=&quot;589&quot;/&gt;&lt;property id=&quot;20309&quot; value=&quot;-1&quot;/&gt;&lt;property id=&quot;20312&quot; value=&quot;0&quot;/&gt;&lt;/object&gt;&lt;object type=&quot;3&quot; unique_id=&quot;11592&quot;&gt;&lt;property id=&quot;20148&quot; value=&quot;5&quot;/&gt;&lt;property id=&quot;20300&quot; value=&quot;Slide 389 - &amp;quot;Labeling and Posting&amp;quot;&quot;/&gt;&lt;property id=&quot;20302&quot; value=&quot;1&quot;/&gt;&lt;property id=&quot;20303&quot; value=&quot;-1&quot;/&gt;&lt;property id=&quot;20307&quot; value=&quot;590&quot;/&gt;&lt;property id=&quot;20309&quot; value=&quot;-1&quot;/&gt;&lt;property id=&quot;20312&quot; value=&quot;0&quot;/&gt;&lt;/object&gt;&lt;object type=&quot;3&quot; unique_id=&quot;11593&quot;&gt;&lt;property id=&quot;20148&quot; value=&quot;5&quot;/&gt;&lt;property id=&quot;20300&quot; value=&quot;Slide 390 - &amp;quot;&amp;#x0D;&amp;#x0A;What Does “Entry” Mean?&amp;#x0D;&amp;#x0A;&amp;quot;&quot;/&gt;&lt;property id=&quot;20302&quot; value=&quot;1&quot;/&gt;&lt;property id=&quot;20303&quot; value=&quot;-1&quot;/&gt;&lt;property id=&quot;20307&quot; value=&quot;591&quot;/&gt;&lt;property id=&quot;20309&quot; value=&quot;-1&quot;/&gt;&lt;property id=&quot;20312&quot; value=&quot;0&quot;/&gt;&lt;/object&gt;&lt;object type=&quot;3&quot; unique_id=&quot;11594&quot;&gt;&lt;property id=&quot;20148&quot; value=&quot;5&quot;/&gt;&lt;property id=&quot;20300&quot; value=&quot;Slide 391 - &amp;quot;Confined Space Permits&amp;quot;&quot;/&gt;&lt;property id=&quot;20302&quot; value=&quot;1&quot;/&gt;&lt;property id=&quot;20303&quot; value=&quot;-1&quot;/&gt;&lt;property id=&quot;20307&quot; value=&quot;592&quot;/&gt;&lt;property id=&quot;20309&quot; value=&quot;-1&quot;/&gt;&lt;property id=&quot;20312&quot; value=&quot;0&quot;/&gt;&lt;/object&gt;&lt;object type=&quot;3&quot; unique_id=&quot;11595&quot;&gt;&lt;property id=&quot;20148&quot; value=&quot;5&quot;/&gt;&lt;property id=&quot;20300&quot; value=&quot;Slide 392 - &amp;quot;Confined Space Permits&amp;quot;&quot;/&gt;&lt;property id=&quot;20302&quot; value=&quot;1&quot;/&gt;&lt;property id=&quot;20303&quot; value=&quot;-1&quot;/&gt;&lt;property id=&quot;20307&quot; value=&quot;593&quot;/&gt;&lt;property id=&quot;20309&quot; value=&quot;-1&quot;/&gt;&lt;property id=&quot;20312&quot; value=&quot;0&quot;/&gt;&lt;/object&gt;&lt;object type=&quot;3&quot; unique_id=&quot;11596&quot;&gt;&lt;property id=&quot;20148&quot; value=&quot;5&quot;/&gt;&lt;property id=&quot;20300&quot; value=&quot;Slide 393 - &amp;quot;Confined Space Permits&amp;quot;&quot;/&gt;&lt;property id=&quot;20302&quot; value=&quot;1&quot;/&gt;&lt;property id=&quot;20303&quot; value=&quot;-1&quot;/&gt;&lt;property id=&quot;20307&quot; value=&quot;594&quot;/&gt;&lt;property id=&quot;20309&quot; value=&quot;-1&quot;/&gt;&lt;property id=&quot;20312&quot; value=&quot;0&quot;/&gt;&lt;/object&gt;&lt;object type=&quot;3&quot; unique_id=&quot;11597&quot;&gt;&lt;property id=&quot;20148&quot; value=&quot;5&quot;/&gt;&lt;property id=&quot;20300&quot; value=&quot;Slide 394 - &amp;quot;Why Is The Permit So Important?&amp;quot;&quot;/&gt;&lt;property id=&quot;20302&quot; value=&quot;1&quot;/&gt;&lt;property id=&quot;20303&quot; value=&quot;-1&quot;/&gt;&lt;property id=&quot;20307&quot; value=&quot;595&quot;/&gt;&lt;property id=&quot;20309&quot; value=&quot;-1&quot;/&gt;&lt;property id=&quot;20312&quot; value=&quot;0&quot;/&gt;&lt;/object&gt;&lt;object type=&quot;3&quot; unique_id=&quot;11598&quot;&gt;&lt;property id=&quot;20148&quot; value=&quot;5&quot;/&gt;&lt;property id=&quot;20300&quot; value=&quot;Slide 395 - &amp;quot;Ventilation and Purging&amp;quot;&quot;/&gt;&lt;property id=&quot;20302&quot; value=&quot;1&quot;/&gt;&lt;property id=&quot;20303&quot; value=&quot;-1&quot;/&gt;&lt;property id=&quot;20307&quot; value=&quot;596&quot;/&gt;&lt;property id=&quot;20309&quot; value=&quot;-1&quot;/&gt;&lt;property id=&quot;20312&quot; value=&quot;0&quot;/&gt;&lt;/object&gt;&lt;object type=&quot;3&quot; unique_id=&quot;11599&quot;&gt;&lt;property id=&quot;20148&quot; value=&quot;5&quot;/&gt;&lt;property id=&quot;20300&quot; value=&quot;Slide 396 - &amp;quot;Lock-Out Tag-Out&amp;quot;&quot;/&gt;&lt;property id=&quot;20302&quot; value=&quot;1&quot;/&gt;&lt;property id=&quot;20303&quot; value=&quot;-1&quot;/&gt;&lt;property id=&quot;20307&quot; value=&quot;597&quot;/&gt;&lt;property id=&quot;20309&quot; value=&quot;-1&quot;/&gt;&lt;property id=&quot;20312&quot; value=&quot;0&quot;/&gt;&lt;/object&gt;&lt;object type=&quot;3&quot; unique_id=&quot;11600&quot;&gt;&lt;property id=&quot;20148&quot; value=&quot;5&quot;/&gt;&lt;property id=&quot;20300&quot; value=&quot;Slide 397 - &amp;quot;Standby Attendant&amp;quot;&quot;/&gt;&lt;property id=&quot;20302&quot; value=&quot;1&quot;/&gt;&lt;property id=&quot;20303&quot; value=&quot;-1&quot;/&gt;&lt;property id=&quot;20307&quot; value=&quot;598&quot;/&gt;&lt;property id=&quot;20309&quot; value=&quot;-1&quot;/&gt;&lt;property id=&quot;20312&quot; value=&quot;0&quot;/&gt;&lt;/object&gt;&lt;object type=&quot;3&quot; unique_id=&quot;11601&quot;&gt;&lt;property id=&quot;20148&quot; value=&quot;5&quot;/&gt;&lt;property id=&quot;20300&quot; value=&quot;Slide 398 - &amp;quot;Rescue&amp;quot;&quot;/&gt;&lt;property id=&quot;20302&quot; value=&quot;1&quot;/&gt;&lt;property id=&quot;20303&quot; value=&quot;-1&quot;/&gt;&lt;property id=&quot;20307&quot; value=&quot;599&quot;/&gt;&lt;property id=&quot;20309&quot; value=&quot;-1&quot;/&gt;&lt;property id=&quot;20312&quot; value=&quot;0&quot;/&gt;&lt;/object&gt;&lt;object type=&quot;3&quot; unique_id=&quot;11602&quot;&gt;&lt;property id=&quot;20148&quot; value=&quot;5&quot;/&gt;&lt;property id=&quot;20300&quot; value=&quot;Slide 399 - &amp;quot;Review Questions for Chapter 13&amp;quot;&quot;/&gt;&lt;property id=&quot;20302&quot; value=&quot;1&quot;/&gt;&lt;property id=&quot;20303&quot; value=&quot;-1&quot;/&gt;&lt;property id=&quot;20307&quot; value=&quot;600&quot;/&gt;&lt;property id=&quot;20309&quot; value=&quot;-1&quot;/&gt;&lt;property id=&quot;20312&quot; value=&quot;0&quot;/&gt;&lt;/object&gt;&lt;object type=&quot;3&quot; unique_id=&quot;11603&quot;&gt;&lt;property id=&quot;20148&quot; value=&quot;5&quot;/&gt;&lt;property id=&quot;20300&quot; value=&quot;Slide 400 - &amp;quot;&amp;#x0D;&amp;#x0A;Chapter 14&amp;#x0D;&amp;#x0A; &amp;#x0D;&amp;#x0A;Hazmat Transportation &amp;#x0D;&amp;#x0A;and Spill Containment&amp;#x0D;&amp;#x0A;&amp;quot;&quot;/&gt;&lt;property id=&quot;20302&quot; value=&quot;1&quot;/&gt;&lt;property id=&quot;20303&quot; value=&quot;-1&quot;/&gt;&lt;property id=&quot;20307&quot; value=&quot;601&quot;/&gt;&lt;property id=&quot;20309&quot; value=&quot;-1&quot;/&gt;&lt;property id=&quot;20312&quot; value=&quot;0&quot;/&gt;&lt;/object&gt;&lt;object type=&quot;3&quot; unique_id=&quot;11604&quot;&gt;&lt;property id=&quot;20148&quot; value=&quot;5&quot;/&gt;&lt;property id=&quot;20300&quot; value=&quot;Slide 401 - &amp;quot;Learning objectives&amp;#x0D;&amp;#x0A; &amp;#x0D;&amp;#x0A;This chapter discusses DOT safety and security requirements for transporting hazardous mate&quot;/&gt;&lt;property id=&quot;20302&quot; value=&quot;1&quot;/&gt;&lt;property id=&quot;20303&quot; value=&quot;-1&quot;/&gt;&lt;property id=&quot;20307&quot; value=&quot;602&quot;/&gt;&lt;property id=&quot;20309&quot; value=&quot;-1&quot;/&gt;&lt;property id=&quot;20312&quot; value=&quot;0&quot;/&gt;&lt;/object&gt;&lt;object type=&quot;3&quot; unique_id=&quot;11605&quot;&gt;&lt;property id=&quot;20148&quot; value=&quot;5&quot;/&gt;&lt;property id=&quot;20300&quot; value=&quot;Slide 403 - &amp;quot;What does Hazmat Mean?&amp;quot;&quot;/&gt;&lt;property id=&quot;20302&quot; value=&quot;1&quot;/&gt;&lt;property id=&quot;20303&quot; value=&quot;-1&quot;/&gt;&lt;property id=&quot;20307&quot; value=&quot;603&quot;/&gt;&lt;property id=&quot;20309&quot; value=&quot;-1&quot;/&gt;&lt;property id=&quot;20312&quot; value=&quot;0&quot;/&gt;&lt;/object&gt;&lt;object type=&quot;3&quot; unique_id=&quot;11606&quot;&gt;&lt;property id=&quot;20148&quot; value=&quot;5&quot;/&gt;&lt;property id=&quot;20300&quot; value=&quot;Slide 405 - &amp;quot;Hazmat Regulations&amp;quot;&quot;/&gt;&lt;property id=&quot;20302&quot; value=&quot;1&quot;/&gt;&lt;property id=&quot;20303&quot; value=&quot;-1&quot;/&gt;&lt;property id=&quot;20307&quot; value=&quot;604&quot;/&gt;&lt;property id=&quot;20309&quot; value=&quot;-1&quot;/&gt;&lt;property id=&quot;20312&quot; value=&quot;0&quot;/&gt;&lt;/object&gt;&lt;object type=&quot;3&quot; unique_id=&quot;11607&quot;&gt;&lt;property id=&quot;20148&quot; value=&quot;5&quot;/&gt;&lt;property id=&quot;20300&quot; value=&quot;Slide 406 - &amp;quot;Hazmat Regulations&amp;quot;&quot;/&gt;&lt;property id=&quot;20302&quot; value=&quot;1&quot;/&gt;&lt;property id=&quot;20303&quot; value=&quot;-1&quot;/&gt;&lt;property id=&quot;20307&quot; value=&quot;605&quot;/&gt;&lt;property id=&quot;20309&quot; value=&quot;-1&quot;/&gt;&lt;property id=&quot;20312&quot; value=&quot;0&quot;/&gt;&lt;/object&gt;&lt;object type=&quot;3&quot; unique_id=&quot;11608&quot;&gt;&lt;property id=&quot;20148&quot; value=&quot;5&quot;/&gt;&lt;property id=&quot;20300&quot; value=&quot;Slide 407 - &amp;quot;Hazmat Regulations&amp;quot;&quot;/&gt;&lt;property id=&quot;20302&quot; value=&quot;1&quot;/&gt;&lt;property id=&quot;20303&quot; value=&quot;-1&quot;/&gt;&lt;property id=&quot;20307&quot; value=&quot;606&quot;/&gt;&lt;property id=&quot;20309&quot; value=&quot;-1&quot;/&gt;&lt;property id=&quot;20312&quot; value=&quot;0&quot;/&gt;&lt;/object&gt;&lt;object type=&quot;3&quot; unique_id=&quot;11609&quot;&gt;&lt;property id=&quot;20148&quot; value=&quot;5&quot;/&gt;&lt;property id=&quot;20300&quot; value=&quot;Slide 408 - &amp;quot;DOT Hazard Classes and Divisions&amp;quot;&quot;/&gt;&lt;property id=&quot;20302&quot; value=&quot;1&quot;/&gt;&lt;property id=&quot;20303&quot; value=&quot;-1&quot;/&gt;&lt;property id=&quot;20307&quot; value=&quot;607&quot;/&gt;&lt;property id=&quot;20309&quot; value=&quot;-1&quot;/&gt;&lt;property id=&quot;20312&quot; value=&quot;0&quot;/&gt;&lt;/object&gt;&lt;object type=&quot;3&quot; unique_id=&quot;11610&quot;&gt;&lt;property id=&quot;20148&quot; value=&quot;5&quot;/&gt;&lt;property id=&quot;20300&quot; value=&quot;Slide 409 - &amp;quot;DOT Hazard Classes and Divisions&amp;quot;&quot;/&gt;&lt;property id=&quot;20302&quot; value=&quot;1&quot;/&gt;&lt;property id=&quot;20303&quot; value=&quot;-1&quot;/&gt;&lt;property id=&quot;20307&quot; value=&quot;608&quot;/&gt;&lt;property id=&quot;20309&quot; value=&quot;-1&quot;/&gt;&lt;property id=&quot;20312&quot; value=&quot;0&quot;/&gt;&lt;/object&gt;&lt;object type=&quot;3&quot; unique_id=&quot;11611&quot;&gt;&lt;property id=&quot;20148&quot; value=&quot;5&quot;/&gt;&lt;property id=&quot;20300&quot; value=&quot;Slide 410 - &amp;quot;DOT Hazard Classes and Divisions&amp;quot;&quot;/&gt;&lt;property id=&quot;20302&quot; value=&quot;1&quot;/&gt;&lt;property id=&quot;20303&quot; value=&quot;-1&quot;/&gt;&lt;property id=&quot;20307&quot; value=&quot;609&quot;/&gt;&lt;property id=&quot;20309&quot; value=&quot;-1&quot;/&gt;&lt;property id=&quot;20312&quot; value=&quot;0&quot;/&gt;&lt;/object&gt;&lt;object type=&quot;3&quot; unique_id=&quot;11612&quot;&gt;&lt;property id=&quot;20148&quot; value=&quot;5&quot;/&gt;&lt;property id=&quot;20300&quot; value=&quot;Slide 411 - &amp;quot;DOT Hazard Classes and Divisions&amp;quot;&quot;/&gt;&lt;property id=&quot;20302&quot; value=&quot;1&quot;/&gt;&lt;property id=&quot;20303&quot; value=&quot;-1&quot;/&gt;&lt;property id=&quot;20307&quot; value=&quot;610&quot;/&gt;&lt;property id=&quot;20309&quot; value=&quot;-1&quot;/&gt;&lt;property id=&quot;20312&quot; value=&quot;0&quot;/&gt;&lt;/object&gt;&lt;object type=&quot;3&quot; unique_id=&quot;11613&quot;&gt;&lt;property id=&quot;20148&quot; value=&quot;5&quot;/&gt;&lt;property id=&quot;20300&quot; value=&quot;Slide 412 - &amp;quot;DOT Hazard Classes and Divisions&amp;quot;&quot;/&gt;&lt;property id=&quot;20302&quot; value=&quot;1&quot;/&gt;&lt;property id=&quot;20303&quot; value=&quot;-1&quot;/&gt;&lt;property id=&quot;20307&quot; value=&quot;611&quot;/&gt;&lt;property id=&quot;20309&quot; value=&quot;-1&quot;/&gt;&lt;property id=&quot;20312&quot; value=&quot;0&quot;/&gt;&lt;/object&gt;&lt;object type=&quot;3&quot; unique_id=&quot;11614&quot;&gt;&lt;property id=&quot;20148&quot; value=&quot;5&quot;/&gt;&lt;property id=&quot;20300&quot; value=&quot;Slide 413 - &amp;quot;DOT Hazard Classes and Divisions&amp;quot;&quot;/&gt;&lt;property id=&quot;20302&quot; value=&quot;1&quot;/&gt;&lt;property id=&quot;20303&quot; value=&quot;-1&quot;/&gt;&lt;property id=&quot;20307&quot; value=&quot;612&quot;/&gt;&lt;property id=&quot;20309&quot; value=&quot;-1&quot;/&gt;&lt;property id=&quot;20312&quot; value=&quot;0&quot;/&gt;&lt;/object&gt;&lt;object type=&quot;3&quot; unique_id=&quot;11615&quot;&gt;&lt;property id=&quot;20148&quot; value=&quot;5&quot;/&gt;&lt;property id=&quot;20300&quot; value=&quot;Slide 414 - &amp;quot;DOT Hazard Classes and Divisions&amp;quot;&quot;/&gt;&lt;property id=&quot;20302&quot; value=&quot;1&quot;/&gt;&lt;property id=&quot;20303&quot; value=&quot;-1&quot;/&gt;&lt;property id=&quot;20307&quot; value=&quot;613&quot;/&gt;&lt;property id=&quot;20309&quot; value=&quot;-1&quot;/&gt;&lt;property id=&quot;20312&quot; value=&quot;0&quot;/&gt;&lt;/object&gt;&lt;object type=&quot;3&quot; unique_id=&quot;11616&quot;&gt;&lt;property id=&quot;20148&quot; value=&quot;5&quot;/&gt;&lt;property id=&quot;20300&quot; value=&quot;Slide 415 - &amp;quot;DOT Hazard Classes and Divisions&amp;quot;&quot;/&gt;&lt;property id=&quot;20302&quot; value=&quot;1&quot;/&gt;&lt;property id=&quot;20303&quot; value=&quot;-1&quot;/&gt;&lt;property id=&quot;20307&quot; value=&quot;614&quot;/&gt;&lt;property id=&quot;20309&quot; value=&quot;-1&quot;/&gt;&lt;property id=&quot;20312&quot; value=&quot;0&quot;/&gt;&lt;/object&gt;&lt;object type=&quot;3&quot; unique_id=&quot;11617&quot;&gt;&lt;property id=&quot;20148&quot; value=&quot;5&quot;/&gt;&lt;property id=&quot;20300&quot; value=&quot;Slide 417 - &amp;quot;Proper Shipping Names&amp;quot;&quot;/&gt;&lt;property id=&quot;20302&quot; value=&quot;1&quot;/&gt;&lt;property id=&quot;20303&quot; value=&quot;-1&quot;/&gt;&lt;property id=&quot;20307&quot; value=&quot;615&quot;/&gt;&lt;property id=&quot;20309&quot; value=&quot;-1&quot;/&gt;&lt;property id=&quot;20312&quot; value=&quot;0&quot;/&gt;&lt;/object&gt;&lt;object type=&quot;3&quot; unique_id=&quot;11618&quot;&gt;&lt;property id=&quot;20148&quot; value=&quot;5&quot;/&gt;&lt;property id=&quot;20300&quot; value=&quot;Slide 418 - &amp;quot;UN and NA Identification Number&amp;quot;&quot;/&gt;&lt;property id=&quot;20302&quot; value=&quot;1&quot;/&gt;&lt;property id=&quot;20303&quot; value=&quot;-1&quot;/&gt;&lt;property id=&quot;20307&quot; value=&quot;616&quot;/&gt;&lt;property id=&quot;20309&quot; value=&quot;-1&quot;/&gt;&lt;property id=&quot;20312&quot; value=&quot;0&quot;/&gt;&lt;/object&gt;&lt;object type=&quot;3&quot; unique_id=&quot;11619&quot;&gt;&lt;property id=&quot;20148&quot; value=&quot;5&quot;/&gt;&lt;property id=&quot;20300&quot; value=&quot;Slide 419 - &amp;quot;Packing Groups&amp;quot;&quot;/&gt;&lt;property id=&quot;20302&quot; value=&quot;1&quot;/&gt;&lt;property id=&quot;20303&quot; value=&quot;-1&quot;/&gt;&lt;property id=&quot;20307&quot; value=&quot;617&quot;/&gt;&lt;property id=&quot;20309&quot; value=&quot;-1&quot;/&gt;&lt;property id=&quot;20312&quot; value=&quot;0&quot;/&gt;&lt;/object&gt;&lt;object type=&quot;3&quot; unique_id=&quot;11620&quot;&gt;&lt;property id=&quot;20148&quot; value=&quot;5&quot;/&gt;&lt;property id=&quot;20300&quot; value=&quot;Slide 420 - &amp;quot;Hazard Zones&amp;quot;&quot;/&gt;&lt;property id=&quot;20302&quot; value=&quot;1&quot;/&gt;&lt;property id=&quot;20303&quot; value=&quot;-1&quot;/&gt;&lt;property id=&quot;20307&quot; value=&quot;618&quot;/&gt;&lt;property id=&quot;20309&quot; value=&quot;-1&quot;/&gt;&lt;property id=&quot;20312&quot; value=&quot;0&quot;/&gt;&lt;/object&gt;&lt;object type=&quot;3&quot; unique_id=&quot;11621&quot;&gt;&lt;property id=&quot;20148&quot; value=&quot;5&quot;/&gt;&lt;property id=&quot;20300&quot; value=&quot;Slide 421 - &amp;quot;&amp;#x0D;&amp;#x0A;Compatibility Groups&amp;#x0D;&amp;#x0A;&amp;quot;&quot;/&gt;&lt;property id=&quot;20302&quot; value=&quot;1&quot;/&gt;&lt;property id=&quot;20303&quot; value=&quot;-1&quot;/&gt;&lt;property id=&quot;20307&quot; value=&quot;619&quot;/&gt;&lt;property id=&quot;20309&quot; value=&quot;-1&quot;/&gt;&lt;property id=&quot;20312&quot; value=&quot;0&quot;/&gt;&lt;/object&gt;&lt;object type=&quot;3&quot; unique_id=&quot;11622&quot;&gt;&lt;property id=&quot;20148&quot; value=&quot;5&quot;/&gt;&lt;property id=&quot;20300&quot; value=&quot;Slide 422 - &amp;quot;The DOT Hazardous Materials Table&amp;quot;&quot;/&gt;&lt;property id=&quot;20302&quot; value=&quot;1&quot;/&gt;&lt;property id=&quot;20303&quot; value=&quot;-1&quot;/&gt;&lt;property id=&quot;20307&quot; value=&quot;620&quot;/&gt;&lt;property id=&quot;20309&quot; value=&quot;-1&quot;/&gt;&lt;property id=&quot;20312&quot; value=&quot;0&quot;/&gt;&lt;/object&gt;&lt;object type=&quot;3&quot; unique_id=&quot;11623&quot;&gt;&lt;property id=&quot;20148&quot; value=&quot;5&quot;/&gt;&lt;property id=&quot;20300&quot; value=&quot;Slide 423 - &amp;quot;The DOT Hazardous Materials Table&amp;quot;&quot;/&gt;&lt;property id=&quot;20302&quot; value=&quot;1&quot;/&gt;&lt;property id=&quot;20303&quot; value=&quot;-1&quot;/&gt;&lt;property id=&quot;20307&quot; value=&quot;624&quot;/&gt;&lt;property id=&quot;20309&quot; value=&quot;-1&quot;/&gt;&lt;property id=&quot;20312&quot; value=&quot;0&quot;/&gt;&lt;/object&gt;&lt;object type=&quot;3&quot; unique_id=&quot;11624&quot;&gt;&lt;property id=&quot;20148&quot; value=&quot;5&quot;/&gt;&lt;property id=&quot;20300&quot; value=&quot;Slide 424 - &amp;quot;&amp;#x0D;&amp;#x0A;The DOT Hazardous Materials Table&amp;#x0D;&amp;#x0A;&amp;quot;&quot;/&gt;&lt;property id=&quot;20302&quot; value=&quot;1&quot;/&gt;&lt;property id=&quot;20303&quot; value=&quot;-1&quot;/&gt;&lt;property id=&quot;20307&quot; value=&quot;621&quot;/&gt;&lt;property id=&quot;20309&quot; value=&quot;-1&quot;/&gt;&lt;property id=&quot;20312&quot; value=&quot;0&quot;/&gt;&lt;/object&gt;&lt;object type=&quot;3&quot; unique_id=&quot;11625&quot;&gt;&lt;property id=&quot;20148&quot; value=&quot;5&quot;/&gt;&lt;property id=&quot;20300&quot; value=&quot;Slide 425 - &amp;quot;The DOT Hazardous Materials Table&amp;quot;&quot;/&gt;&lt;property id=&quot;20302&quot; value=&quot;1&quot;/&gt;&lt;property id=&quot;20303&quot; value=&quot;-1&quot;/&gt;&lt;property id=&quot;20307&quot; value=&quot;622&quot;/&gt;&lt;property id=&quot;20309&quot; value=&quot;-1&quot;/&gt;&lt;property id=&quot;20312&quot; value=&quot;0&quot;/&gt;&lt;/object&gt;&lt;object type=&quot;3&quot; unique_id=&quot;11626&quot;&gt;&lt;property id=&quot;20148&quot; value=&quot;5&quot;/&gt;&lt;property id=&quot;20300&quot; value=&quot;Slide 426 - &amp;quot;The DOT Hazardous Materials Table&amp;quot;&quot;/&gt;&lt;property id=&quot;20302&quot; value=&quot;1&quot;/&gt;&lt;property id=&quot;20303&quot; value=&quot;-1&quot;/&gt;&lt;property id=&quot;20307&quot; value=&quot;623&quot;/&gt;&lt;property id=&quot;20309&quot; value=&quot;-1&quot;/&gt;&lt;property id=&quot;20312&quot; value=&quot;0&quot;/&gt;&lt;/object&gt;&lt;object type=&quot;3&quot; unique_id=&quot;11627&quot;&gt;&lt;property id=&quot;20148&quot; value=&quot;5&quot;/&gt;&lt;property id=&quot;20300&quot; value=&quot;Slide 427 - &amp;quot;&amp;#x0D;&amp;#x0A;&amp;#x0D;&amp;#x0A;Hazardous Substance and Reportable Quantity&amp;#x0D;&amp;#x0A; &amp;#x0D;&amp;#x0A;&amp;quot;&quot;/&gt;&lt;property id=&quot;20302&quot; value=&quot;1&quot;/&gt;&lt;property id=&quot;20303&quot; value=&quot;-1&quot;/&gt;&lt;property id=&quot;20307&quot; value=&quot;625&quot;/&gt;&lt;property id=&quot;20309&quot; value=&quot;-1&quot;/&gt;&lt;property id=&quot;20312&quot; value=&quot;0&quot;/&gt;&lt;/object&gt;&lt;object type=&quot;3&quot; unique_id=&quot;11628&quot;&gt;&lt;property id=&quot;20148&quot; value=&quot;5&quot;/&gt;&lt;property id=&quot;20300&quot; value=&quot;Slide 428 - &amp;quot;Shipping Papers&amp;quot;&quot;/&gt;&lt;property id=&quot;20302&quot; value=&quot;1&quot;/&gt;&lt;property id=&quot;20303&quot; value=&quot;-1&quot;/&gt;&lt;property id=&quot;20307&quot; value=&quot;626&quot;/&gt;&lt;property id=&quot;20309&quot; value=&quot;-1&quot;/&gt;&lt;property id=&quot;20312&quot; value=&quot;0&quot;/&gt;&lt;/object&gt;&lt;object type=&quot;3&quot; unique_id=&quot;11629&quot;&gt;&lt;property id=&quot;20148&quot; value=&quot;5&quot;/&gt;&lt;property id=&quot;20300&quot; value=&quot;Slide 429 - &amp;quot;Shipping Papers&amp;quot;&quot;/&gt;&lt;property id=&quot;20302&quot; value=&quot;1&quot;/&gt;&lt;property id=&quot;20303&quot; value=&quot;-1&quot;/&gt;&lt;property id=&quot;20307&quot; value=&quot;627&quot;/&gt;&lt;property id=&quot;20309&quot; value=&quot;-1&quot;/&gt;&lt;property id=&quot;20312&quot; value=&quot;0&quot;/&gt;&lt;/object&gt;&lt;object type=&quot;3&quot; unique_id=&quot;11630&quot;&gt;&lt;property id=&quot;20148&quot; value=&quot;5&quot;/&gt;&lt;property id=&quot;20300&quot; value=&quot;Slide 430 - &amp;quot;&amp;#x0D;&amp;#x0A;Shipping Papers&amp;#x0D;&amp;#x0A;&amp;quot;&quot;/&gt;&lt;property id=&quot;20302&quot; value=&quot;1&quot;/&gt;&lt;property id=&quot;20303&quot; value=&quot;-1&quot;/&gt;&lt;property id=&quot;20307&quot; value=&quot;628&quot;/&gt;&lt;property id=&quot;20309&quot; value=&quot;-1&quot;/&gt;&lt;property id=&quot;20312&quot; value=&quot;0&quot;/&gt;&lt;/object&gt;&lt;object type=&quot;3&quot; unique_id=&quot;11631&quot;&gt;&lt;property id=&quot;20148&quot; value=&quot;5&quot;/&gt;&lt;property id=&quot;20300&quot; value=&quot;Slide 431 - &amp;quot;Shipping Papers&amp;quot;&quot;/&gt;&lt;property id=&quot;20302&quot; value=&quot;1&quot;/&gt;&lt;property id=&quot;20303&quot; value=&quot;-1&quot;/&gt;&lt;property id=&quot;20307&quot; value=&quot;629&quot;/&gt;&lt;property id=&quot;20309&quot; value=&quot;-1&quot;/&gt;&lt;property id=&quot;20312&quot; value=&quot;0&quot;/&gt;&lt;/object&gt;&lt;object type=&quot;3&quot; unique_id=&quot;11632&quot;&gt;&lt;property id=&quot;20148&quot; value=&quot;5&quot;/&gt;&lt;property id=&quot;20300&quot; value=&quot;Slide 432 - &amp;quot;n. o. s. (Not Otherwise Specified)&amp;quot;&quot;/&gt;&lt;property id=&quot;20302&quot; value=&quot;1&quot;/&gt;&lt;property id=&quot;20303&quot; value=&quot;-1&quot;/&gt;&lt;property id=&quot;20307&quot; value=&quot;630&quot;/&gt;&lt;property id=&quot;20309&quot; value=&quot;-1&quot;/&gt;&lt;property id=&quot;20312&quot; value=&quot;0&quot;/&gt;&lt;/object&gt;&lt;object type=&quot;3&quot; unique_id=&quot;11633&quot;&gt;&lt;property id=&quot;20148&quot; value=&quot;5&quot;/&gt;&lt;property id=&quot;20300&quot; value=&quot;Slide 433 - &amp;quot;Markings on Non-Bulk Containers and Packages&amp;quot;&quot;/&gt;&lt;property id=&quot;20302&quot; value=&quot;1&quot;/&gt;&lt;property id=&quot;20303&quot; value=&quot;-1&quot;/&gt;&lt;property id=&quot;20307&quot; value=&quot;631&quot;/&gt;&lt;property id=&quot;20309&quot; value=&quot;-1&quot;/&gt;&lt;property id=&quot;20312&quot; value=&quot;0&quot;/&gt;&lt;/object&gt;&lt;object type=&quot;3&quot; unique_id=&quot;11634&quot;&gt;&lt;property id=&quot;20148&quot; value=&quot;5&quot;/&gt;&lt;property id=&quot;20300&quot; value=&quot;Slide 434 - &amp;quot;Markings on Non-Bulk Containers and Packages&amp;quot;&quot;/&gt;&lt;property id=&quot;20302&quot; value=&quot;1&quot;/&gt;&lt;property id=&quot;20303&quot; value=&quot;-1&quot;/&gt;&lt;property id=&quot;20307&quot; value=&quot;632&quot;/&gt;&lt;property id=&quot;20309&quot; value=&quot;-1&quot;/&gt;&lt;property id=&quot;20312&quot; value=&quot;0&quot;/&gt;&lt;/object&gt;&lt;object type=&quot;3&quot; unique_id=&quot;11635&quot;&gt;&lt;property id=&quot;20148&quot; value=&quot;5&quot;/&gt;&lt;property id=&quot;20300&quot; value=&quot;Slide 435 - &amp;quot;Labels on Non-Bulk Containers and Packages&amp;quot;&quot;/&gt;&lt;property id=&quot;20302&quot; value=&quot;1&quot;/&gt;&lt;property id=&quot;20303&quot; value=&quot;-1&quot;/&gt;&lt;property id=&quot;20307&quot; value=&quot;633&quot;/&gt;&lt;property id=&quot;20309&quot; value=&quot;-1&quot;/&gt;&lt;property id=&quot;20312&quot; value=&quot;0&quot;/&gt;&lt;/object&gt;&lt;object type=&quot;3&quot; unique_id=&quot;11636&quot;&gt;&lt;property id=&quot;20148&quot; value=&quot;5&quot;/&gt;&lt;property id=&quot;20300&quot; value=&quot;Slide 436 - &amp;quot;Placards&amp;quot;&quot;/&gt;&lt;property id=&quot;20302&quot; value=&quot;1&quot;/&gt;&lt;property id=&quot;20303&quot; value=&quot;-1&quot;/&gt;&lt;property id=&quot;20307&quot; value=&quot;634&quot;/&gt;&lt;property id=&quot;20309&quot; value=&quot;-1&quot;/&gt;&lt;property id=&quot;20312&quot; value=&quot;0&quot;/&gt;&lt;/object&gt;&lt;object type=&quot;3&quot; unique_id=&quot;11637&quot;&gt;&lt;property id=&quot;20148&quot; value=&quot;5&quot;/&gt;&lt;property id=&quot;20300&quot; value=&quot;Slide 437 - &amp;quot;Placards&amp;quot;&quot;/&gt;&lt;property id=&quot;20302&quot; value=&quot;1&quot;/&gt;&lt;property id=&quot;20303&quot; value=&quot;-1&quot;/&gt;&lt;property id=&quot;20307&quot; value=&quot;635&quot;/&gt;&lt;property id=&quot;20309&quot; value=&quot;-1&quot;/&gt;&lt;property id=&quot;20312&quot; value=&quot;0&quot;/&gt;&lt;/object&gt;&lt;object type=&quot;3&quot; unique_id=&quot;11638&quot;&gt;&lt;property id=&quot;20148&quot; value=&quot;5&quot;/&gt;&lt;property id=&quot;20300&quot; value=&quot;Slide 438 - &amp;quot;Placards for Bulk Carriers&amp;quot;&quot;/&gt;&lt;property id=&quot;20302&quot; value=&quot;1&quot;/&gt;&lt;property id=&quot;20303&quot; value=&quot;-1&quot;/&gt;&lt;property id=&quot;20307&quot; value=&quot;636&quot;/&gt;&lt;property id=&quot;20309&quot; value=&quot;-1&quot;/&gt;&lt;property id=&quot;20312&quot; value=&quot;0&quot;/&gt;&lt;/object&gt;&lt;object type=&quot;3&quot; unique_id=&quot;11639&quot;&gt;&lt;property id=&quot;20148&quot; value=&quot;5&quot;/&gt;&lt;property id=&quot;20300&quot; value=&quot;Slide 439 - &amp;quot;Placards for Non-Bulk Carriers&amp;quot;&quot;/&gt;&lt;property id=&quot;20302&quot; value=&quot;1&quot;/&gt;&lt;property id=&quot;20303&quot; value=&quot;-1&quot;/&gt;&lt;property id=&quot;20307&quot; value=&quot;637&quot;/&gt;&lt;property id=&quot;20309&quot; value=&quot;-1&quot;/&gt;&lt;property id=&quot;20312&quot; value=&quot;0&quot;/&gt;&lt;/object&gt;&lt;object type=&quot;3&quot; unique_id=&quot;11640&quot;&gt;&lt;property id=&quot;20148&quot; value=&quot;5&quot;/&gt;&lt;property id=&quot;20300&quot; value=&quot;Slide 441 - &amp;quot;1,001 Pound Rule&amp;quot;&quot;/&gt;&lt;property id=&quot;20302&quot; value=&quot;1&quot;/&gt;&lt;property id=&quot;20303&quot; value=&quot;-1&quot;/&gt;&lt;property id=&quot;20307&quot; value=&quot;638&quot;/&gt;&lt;property id=&quot;20309&quot; value=&quot;-1&quot;/&gt;&lt;property id=&quot;20312&quot; value=&quot;0&quot;/&gt;&lt;/object&gt;&lt;object type=&quot;3&quot; unique_id=&quot;11641&quot;&gt;&lt;property id=&quot;20148&quot; value=&quot;5&quot;/&gt;&lt;property id=&quot;20300&quot; value=&quot;Slide 443 - &amp;quot;DANGEROUS Placard&amp;quot;&quot;/&gt;&lt;property id=&quot;20302&quot; value=&quot;1&quot;/&gt;&lt;property id=&quot;20303&quot; value=&quot;-1&quot;/&gt;&lt;property id=&quot;20307&quot; value=&quot;639&quot;/&gt;&lt;property id=&quot;20309&quot; value=&quot;-1&quot;/&gt;&lt;property id=&quot;20312&quot; value=&quot;0&quot;/&gt;&lt;/object&gt;&lt;object type=&quot;3&quot; unique_id=&quot;11642&quot;&gt;&lt;property id=&quot;20148&quot; value=&quot;5&quot;/&gt;&lt;property id=&quot;20300&quot; value=&quot;Slide 444 - &amp;quot;1,000 Kilogram Rule&amp;quot;&quot;/&gt;&lt;property id=&quot;20302&quot; value=&quot;1&quot;/&gt;&lt;property id=&quot;20303&quot; value=&quot;-1&quot;/&gt;&lt;property id=&quot;20307&quot; value=&quot;640&quot;/&gt;&lt;property id=&quot;20309&quot; value=&quot;-1&quot;/&gt;&lt;property id=&quot;20312&quot; value=&quot;0&quot;/&gt;&lt;/object&gt;&lt;object type=&quot;3&quot; unique_id=&quot;11643&quot;&gt;&lt;property id=&quot;20148&quot; value=&quot;5&quot;/&gt;&lt;property id=&quot;20300&quot; value=&quot;Slide 445 - &amp;quot;Placard Exceptions&amp;quot;&quot;/&gt;&lt;property id=&quot;20302&quot; value=&quot;1&quot;/&gt;&lt;property id=&quot;20303&quot; value=&quot;-1&quot;/&gt;&lt;property id=&quot;20307&quot; value=&quot;641&quot;/&gt;&lt;property id=&quot;20309&quot; value=&quot;-1&quot;/&gt;&lt;property id=&quot;20312&quot; value=&quot;0&quot;/&gt;&lt;/object&gt;&lt;object type=&quot;3&quot; unique_id=&quot;11644&quot;&gt;&lt;property id=&quot;20148&quot; value=&quot;5&quot;/&gt;&lt;property id=&quot;20300&quot; value=&quot;Slide 446 - &amp;quot;Placard Exceptions&amp;quot;&quot;/&gt;&lt;property id=&quot;20302&quot; value=&quot;1&quot;/&gt;&lt;property id=&quot;20303&quot; value=&quot;-1&quot;/&gt;&lt;property id=&quot;20307&quot; value=&quot;642&quot;/&gt;&lt;property id=&quot;20309&quot; value=&quot;-1&quot;/&gt;&lt;property id=&quot;20312&quot; value=&quot;0&quot;/&gt;&lt;/object&gt;&lt;object type=&quot;3&quot; unique_id=&quot;11645&quot;&gt;&lt;property id=&quot;20148&quot; value=&quot;5&quot;/&gt;&lt;property id=&quot;20300&quot; value=&quot;Slide 447 - &amp;quot;Summary of Placard Requirements&amp;quot;&quot;/&gt;&lt;property id=&quot;20302&quot; value=&quot;1&quot;/&gt;&lt;property id=&quot;20303&quot; value=&quot;-1&quot;/&gt;&lt;property id=&quot;20307&quot; value=&quot;643&quot;/&gt;&lt;property id=&quot;20309&quot; value=&quot;-1&quot;/&gt;&lt;property id=&quot;20312&quot; value=&quot;0&quot;/&gt;&lt;/object&gt;&lt;object type=&quot;3&quot; unique_id=&quot;11646&quot;&gt;&lt;property id=&quot;20148&quot; value=&quot;5&quot;/&gt;&lt;property id=&quot;20300&quot; value=&quot;Slide 448 - &amp;quot;Summary of Placard Requirements&amp;quot;&quot;/&gt;&lt;property id=&quot;20302&quot; value=&quot;1&quot;/&gt;&lt;property id=&quot;20303&quot; value=&quot;-1&quot;/&gt;&lt;property id=&quot;20307&quot; value=&quot;644&quot;/&gt;&lt;property id=&quot;20309&quot; value=&quot;-1&quot;/&gt;&lt;property id=&quot;20312&quot; value=&quot;0&quot;/&gt;&lt;/object&gt;&lt;object type=&quot;3&quot; unique_id=&quot;11647&quot;&gt;&lt;property id=&quot;20148&quot; value=&quot;5&quot;/&gt;&lt;property id=&quot;20300&quot; value=&quot;Slide 449 - &amp;quot;Summary of Placard Requirements&amp;quot;&quot;/&gt;&lt;property id=&quot;20302&quot; value=&quot;1&quot;/&gt;&lt;property id=&quot;20303&quot; value=&quot;-1&quot;/&gt;&lt;property id=&quot;20307&quot; value=&quot;645&quot;/&gt;&lt;property id=&quot;20309&quot; value=&quot;-1&quot;/&gt;&lt;property id=&quot;20312&quot; value=&quot;0&quot;/&gt;&lt;/object&gt;&lt;object type=&quot;3&quot; unique_id=&quot;11648&quot;&gt;&lt;property id=&quot;20148&quot; value=&quot;5&quot;/&gt;&lt;property id=&quot;20300&quot; value=&quot;Slide 450 - &amp;quot;No Happy Face&amp;quot;&quot;/&gt;&lt;property id=&quot;20302&quot; value=&quot;1&quot;/&gt;&lt;property id=&quot;20303&quot; value=&quot;-1&quot;/&gt;&lt;property id=&quot;20307&quot; value=&quot;646&quot;/&gt;&lt;property id=&quot;20309&quot; value=&quot;-1&quot;/&gt;&lt;property id=&quot;20312&quot; value=&quot;0&quot;/&gt;&lt;/object&gt;&lt;object type=&quot;3&quot; unique_id=&quot;11649&quot;&gt;&lt;property id=&quot;20148&quot; value=&quot;5&quot;/&gt;&lt;property id=&quot;20300&quot; value=&quot;Slide 451 - &amp;quot;&amp;#x0D;&amp;#x0A;Hazmat Identification Numbers on Vehicles&amp;#x0D;&amp;#x0A;&amp;quot;&quot;/&gt;&lt;property id=&quot;20302&quot; value=&quot;1&quot;/&gt;&lt;property id=&quot;20303&quot; value=&quot;-1&quot;/&gt;&lt;property id=&quot;20307&quot; value=&quot;647&quot;/&gt;&lt;property id=&quot;20309&quot; value=&quot;-1&quot;/&gt;&lt;property id=&quot;20312&quot; value=&quot;0&quot;/&gt;&lt;/object&gt;&lt;object type=&quot;3&quot; unique_id=&quot;11650&quot;&gt;&lt;property id=&quot;20148&quot; value=&quot;5&quot;/&gt;&lt;property id=&quot;20300&quot; value=&quot;Slide 452 - &amp;quot;Hazmat Identification Numbers on Vehicles&amp;quot;&quot;/&gt;&lt;property id=&quot;20302&quot; value=&quot;1&quot;/&gt;&lt;property id=&quot;20303&quot; value=&quot;-1&quot;/&gt;&lt;property id=&quot;20307&quot; value=&quot;648&quot;/&gt;&lt;property id=&quot;20309&quot; value=&quot;-1&quot;/&gt;&lt;property id=&quot;20312&quot; value=&quot;0&quot;/&gt;&lt;/object&gt;&lt;object type=&quot;3&quot; unique_id=&quot;11651&quot;&gt;&lt;property id=&quot;20148&quot; value=&quot;5&quot;/&gt;&lt;property id=&quot;20300&quot; value=&quot;Slide 453 - &amp;quot;Marine Pollutants&amp;quot;&quot;/&gt;&lt;property id=&quot;20302&quot; value=&quot;1&quot;/&gt;&lt;property id=&quot;20303&quot; value=&quot;-1&quot;/&gt;&lt;property id=&quot;20307&quot; value=&quot;649&quot;/&gt;&lt;property id=&quot;20309&quot; value=&quot;-1&quot;/&gt;&lt;property id=&quot;20312&quot; value=&quot;0&quot;/&gt;&lt;/object&gt;&lt;object type=&quot;3&quot; unique_id=&quot;11652&quot;&gt;&lt;property id=&quot;20148&quot; value=&quot;5&quot;/&gt;&lt;property id=&quot;20300&quot; value=&quot;Slide 454 - &amp;quot;&amp;#x0D;&amp;#x0A;&amp;#x0D;&amp;#x0A;Hazardous Waste&amp;#x0D;&amp;#x0A; &amp;#x0D;&amp;#x0A;&amp;quot;&quot;/&gt;&lt;property id=&quot;20302&quot; value=&quot;1&quot;/&gt;&lt;property id=&quot;20303&quot; value=&quot;-1&quot;/&gt;&lt;property id=&quot;20307&quot; value=&quot;650&quot;/&gt;&lt;property id=&quot;20309&quot; value=&quot;-1&quot;/&gt;&lt;property id=&quot;20312&quot; value=&quot;0&quot;/&gt;&lt;/object&gt;&lt;object type=&quot;3&quot; unique_id=&quot;11653&quot;&gt;&lt;property id=&quot;20148&quot; value=&quot;5&quot;/&gt;&lt;property id=&quot;20300&quot; value=&quot;Slide 455 - &amp;quot;&amp;#x0D;&amp;#x0A;Uniform Hazardous Waste Manifest (UHWM)&amp;#x0D;&amp;#x0A;&amp;quot;&quot;/&gt;&lt;property id=&quot;20302&quot; value=&quot;1&quot;/&gt;&lt;property id=&quot;20303&quot; value=&quot;-1&quot;/&gt;&lt;property id=&quot;20307&quot; value=&quot;651&quot;/&gt;&lt;property id=&quot;20309&quot; value=&quot;-1&quot;/&gt;&lt;property id=&quot;20312&quot; value=&quot;0&quot;/&gt;&lt;/object&gt;&lt;object type=&quot;3&quot; unique_id=&quot;11654&quot;&gt;&lt;property id=&quot;20148&quot; value=&quot;5&quot;/&gt;&lt;property id=&quot;20300&quot; value=&quot;Slide 457 - &amp;quot;To Prevent Illegal Disposal of Hazardous Waste&amp;quot;&quot;/&gt;&lt;property id=&quot;20302&quot; value=&quot;1&quot;/&gt;&lt;property id=&quot;20303&quot; value=&quot;-1&quot;/&gt;&lt;property id=&quot;20307&quot; value=&quot;652&quot;/&gt;&lt;property id=&quot;20309&quot; value=&quot;-1&quot;/&gt;&lt;property id=&quot;20312&quot; value=&quot;0&quot;/&gt;&lt;/object&gt;&lt;object type=&quot;3&quot; unique_id=&quot;11655&quot;&gt;&lt;property id=&quot;20148&quot; value=&quot;5&quot;/&gt;&lt;property id=&quot;20300&quot; value=&quot;Slide 458 - &amp;quot;Hazardous Waste Placards and Labels&amp;quot;&quot;/&gt;&lt;property id=&quot;20302&quot; value=&quot;1&quot;/&gt;&lt;property id=&quot;20303&quot; value=&quot;-1&quot;/&gt;&lt;property id=&quot;20307&quot; value=&quot;653&quot;/&gt;&lt;property id=&quot;20309&quot; value=&quot;-1&quot;/&gt;&lt;property id=&quot;20312&quot; value=&quot;0&quot;/&gt;&lt;/object&gt;&lt;object type=&quot;3&quot; unique_id=&quot;11656&quot;&gt;&lt;property id=&quot;20148&quot; value=&quot;5&quot;/&gt;&lt;property id=&quot;20300&quot; value=&quot;Slide 459 - &amp;quot;Loading Hazmat Packages and Containers&amp;quot;&quot;/&gt;&lt;property id=&quot;20302&quot; value=&quot;1&quot;/&gt;&lt;property id=&quot;20303&quot; value=&quot;-1&quot;/&gt;&lt;property id=&quot;20307&quot; value=&quot;654&quot;/&gt;&lt;property id=&quot;20309&quot; value=&quot;-1&quot;/&gt;&lt;property id=&quot;20312&quot; value=&quot;0&quot;/&gt;&lt;/object&gt;&lt;object type=&quot;3&quot; unique_id=&quot;11657&quot;&gt;&lt;property id=&quot;20148&quot; value=&quot;5&quot;/&gt;&lt;property id=&quot;20300&quot; value=&quot;Slide 460 - &amp;quot;Loading Hazmat Packages and Containers&amp;quot;&quot;/&gt;&lt;property id=&quot;20302&quot; value=&quot;1&quot;/&gt;&lt;property id=&quot;20303&quot; value=&quot;-1&quot;/&gt;&lt;property id=&quot;20307&quot; value=&quot;655&quot;/&gt;&lt;property id=&quot;20309&quot; value=&quot;-1&quot;/&gt;&lt;property id=&quot;20312&quot; value=&quot;0&quot;/&gt;&lt;/object&gt;&lt;object type=&quot;3&quot; unique_id=&quot;11658&quot;&gt;&lt;property id=&quot;20148&quot; value=&quot;5&quot;/&gt;&lt;property id=&quot;20300&quot; value=&quot;Slide 461 - &amp;quot;Loading Hazmat Packages and Containers&amp;quot;&quot;/&gt;&lt;property id=&quot;20302&quot; value=&quot;1&quot;/&gt;&lt;property id=&quot;20303&quot; value=&quot;-1&quot;/&gt;&lt;property id=&quot;20307&quot; value=&quot;656&quot;/&gt;&lt;property id=&quot;20309&quot; value=&quot;-1&quot;/&gt;&lt;property id=&quot;20312&quot; value=&quot;0&quot;/&gt;&lt;/object&gt;&lt;object type=&quot;3&quot; unique_id=&quot;11659&quot;&gt;&lt;property id=&quot;20148&quot; value=&quot;5&quot;/&gt;&lt;property id=&quot;20300&quot; value=&quot;Slide 462 - &amp;quot;Keep Incompatible Materials Apart&amp;quot;&quot;/&gt;&lt;property id=&quot;20302&quot; value=&quot;1&quot;/&gt;&lt;property id=&quot;20303&quot; value=&quot;-1&quot;/&gt;&lt;property id=&quot;20307&quot; value=&quot;657&quot;/&gt;&lt;property id=&quot;20309&quot; value=&quot;-1&quot;/&gt;&lt;property id=&quot;20312&quot; value=&quot;0&quot;/&gt;&lt;/object&gt;&lt;object type=&quot;3&quot; unique_id=&quot;11660&quot;&gt;&lt;property id=&quot;20148&quot; value=&quot;5&quot;/&gt;&lt;property id=&quot;20300&quot; value=&quot;Slide 463 - &amp;quot;Keep Incompatible Materials Apart&amp;quot;&quot;/&gt;&lt;property id=&quot;20302&quot; value=&quot;1&quot;/&gt;&lt;property id=&quot;20303&quot; value=&quot;-1&quot;/&gt;&lt;property id=&quot;20307&quot; value=&quot;658&quot;/&gt;&lt;property id=&quot;20309&quot; value=&quot;-1&quot;/&gt;&lt;property id=&quot;20312&quot; value=&quot;0&quot;/&gt;&lt;/object&gt;&lt;object type=&quot;3&quot; unique_id=&quot;11661&quot;&gt;&lt;property id=&quot;20148&quot; value=&quot;5&quot;/&gt;&lt;property id=&quot;20300&quot; value=&quot;Slide 464 - &amp;quot;DOT Segregation Table&amp;quot;&quot;/&gt;&lt;property id=&quot;20302&quot; value=&quot;1&quot;/&gt;&lt;property id=&quot;20303&quot; value=&quot;-1&quot;/&gt;&lt;property id=&quot;20307&quot; value=&quot;659&quot;/&gt;&lt;property id=&quot;20309&quot; value=&quot;-1&quot;/&gt;&lt;property id=&quot;20312&quot; value=&quot;0&quot;/&gt;&lt;/object&gt;&lt;object type=&quot;3&quot; unique_id=&quot;11662&quot;&gt;&lt;property id=&quot;20148&quot; value=&quot;5&quot;/&gt;&lt;property id=&quot;20300&quot; value=&quot;Slide 466 - &amp;quot;Loading Explosives&amp;quot;&quot;/&gt;&lt;property id=&quot;20302&quot; value=&quot;1&quot;/&gt;&lt;property id=&quot;20303&quot; value=&quot;-1&quot;/&gt;&lt;property id=&quot;20307&quot; value=&quot;660&quot;/&gt;&lt;property id=&quot;20309&quot; value=&quot;-1&quot;/&gt;&lt;property id=&quot;20312&quot; value=&quot;0&quot;/&gt;&lt;/object&gt;&lt;object type=&quot;3&quot; unique_id=&quot;11663&quot;&gt;&lt;property id=&quot;20148&quot; value=&quot;5&quot;/&gt;&lt;property id=&quot;20300&quot; value=&quot;Slide 467 - &amp;quot;Radioactive Materials&amp;quot;&quot;/&gt;&lt;property id=&quot;20302&quot; value=&quot;1&quot;/&gt;&lt;property id=&quot;20303&quot; value=&quot;-1&quot;/&gt;&lt;property id=&quot;20307&quot; value=&quot;661&quot;/&gt;&lt;property id=&quot;20309&quot; value=&quot;-1&quot;/&gt;&lt;property id=&quot;20312&quot; value=&quot;0&quot;/&gt;&lt;/object&gt;&lt;object type=&quot;3&quot; unique_id=&quot;11664&quot;&gt;&lt;property id=&quot;20148&quot; value=&quot;5&quot;/&gt;&lt;property id=&quot;20300&quot; value=&quot;Slide 468 - &amp;quot;Radioactive Materials&amp;quot;&quot;/&gt;&lt;property id=&quot;20302&quot; value=&quot;1&quot;/&gt;&lt;property id=&quot;20303&quot; value=&quot;-1&quot;/&gt;&lt;property id=&quot;20307&quot; value=&quot;662&quot;/&gt;&lt;property id=&quot;20309&quot; value=&quot;-1&quot;/&gt;&lt;property id=&quot;20312&quot; value=&quot;0&quot;/&gt;&lt;/object&gt;&lt;object type=&quot;3&quot; unique_id=&quot;11665&quot;&gt;&lt;property id=&quot;20148&quot; value=&quot;5&quot;/&gt;&lt;property id=&quot;20300&quot; value=&quot;Slide 469 - &amp;quot;Radioactive Materials&amp;quot;&quot;/&gt;&lt;property id=&quot;20302&quot; value=&quot;1&quot;/&gt;&lt;property id=&quot;20303&quot; value=&quot;-1&quot;/&gt;&lt;property id=&quot;20307&quot; value=&quot;663&quot;/&gt;&lt;property id=&quot;20309&quot; value=&quot;-1&quot;/&gt;&lt;property id=&quot;20312&quot; value=&quot;0&quot;/&gt;&lt;/object&gt;&lt;object type=&quot;3&quot; unique_id=&quot;11666&quot;&gt;&lt;property id=&quot;20148&quot; value=&quot;5&quot;/&gt;&lt;property id=&quot;20300&quot; value=&quot;Slide 470 - &amp;quot;&amp;#x0D;&amp;#x0A;The Shipper’s Responsibility&amp;#x0D;&amp;#x0A;&amp;quot;&quot;/&gt;&lt;property id=&quot;20302&quot; value=&quot;1&quot;/&gt;&lt;property id=&quot;20303&quot; value=&quot;-1&quot;/&gt;&lt;property id=&quot;20307&quot; value=&quot;664&quot;/&gt;&lt;property id=&quot;20309&quot; value=&quot;-1&quot;/&gt;&lt;property id=&quot;20312&quot; value=&quot;0&quot;/&gt;&lt;/object&gt;&lt;object type=&quot;3&quot; unique_id=&quot;11667&quot;&gt;&lt;property id=&quot;20148&quot; value=&quot;5&quot;/&gt;&lt;property id=&quot;20300&quot; value=&quot;Slide 471 - &amp;quot;The Carrier’s Responsibility&amp;quot;&quot;/&gt;&lt;property id=&quot;20302&quot; value=&quot;1&quot;/&gt;&lt;property id=&quot;20303&quot; value=&quot;-1&quot;/&gt;&lt;property id=&quot;20307&quot; value=&quot;665&quot;/&gt;&lt;property id=&quot;20309&quot; value=&quot;-1&quot;/&gt;&lt;property id=&quot;20312&quot; value=&quot;0&quot;/&gt;&lt;/object&gt;&lt;object type=&quot;3&quot; unique_id=&quot;11668&quot;&gt;&lt;property id=&quot;20148&quot; value=&quot;5&quot;/&gt;&lt;property id=&quot;20300&quot; value=&quot;Slide 472 - &amp;quot;&amp;#x0D;&amp;#x0A;The Driver’s Responsibility&amp;#x0D;&amp;#x0A;&amp;quot;&quot;/&gt;&lt;property id=&quot;20302&quot; value=&quot;1&quot;/&gt;&lt;property id=&quot;20303&quot; value=&quot;-1&quot;/&gt;&lt;property id=&quot;20307&quot; value=&quot;666&quot;/&gt;&lt;property id=&quot;20309&quot; value=&quot;-1&quot;/&gt;&lt;property id=&quot;20312&quot; value=&quot;0&quot;/&gt;&lt;/object&gt;&lt;object type=&quot;3&quot; unique_id=&quot;11669&quot;&gt;&lt;property id=&quot;20148&quot; value=&quot;5&quot;/&gt;&lt;property id=&quot;20300&quot; value=&quot;Slide 473 - &amp;quot;&amp;#x0D;&amp;#x0A;The Driver’s Responsibility&amp;#x0D;&amp;#x0A;&amp;quot;&quot;/&gt;&lt;property id=&quot;20302&quot; value=&quot;1&quot;/&gt;&lt;property id=&quot;20303&quot; value=&quot;-1&quot;/&gt;&lt;property id=&quot;20307&quot; value=&quot;667&quot;/&gt;&lt;property id=&quot;20309&quot; value=&quot;-1&quot;/&gt;&lt;property id=&quot;20312&quot; value=&quot;0&quot;/&gt;&lt;/object&gt;&lt;object type=&quot;3&quot; unique_id=&quot;11670&quot;&gt;&lt;property id=&quot;20148&quot; value=&quot;5&quot;/&gt;&lt;property id=&quot;20300&quot; value=&quot;Slide 474 - &amp;quot;Driving Hazmat Vehicles&amp;quot;&quot;/&gt;&lt;property id=&quot;20302&quot; value=&quot;1&quot;/&gt;&lt;property id=&quot;20303&quot; value=&quot;-1&quot;/&gt;&lt;property id=&quot;20307&quot; value=&quot;668&quot;/&gt;&lt;property id=&quot;20309&quot; value=&quot;-1&quot;/&gt;&lt;property id=&quot;20312&quot; value=&quot;0&quot;/&gt;&lt;/object&gt;&lt;object type=&quot;3&quot; unique_id=&quot;11671&quot;&gt;&lt;property id=&quot;20148&quot; value=&quot;5&quot;/&gt;&lt;property id=&quot;20300&quot; value=&quot;Slide 475 - &amp;quot;Driving Hazmat Vehicles&amp;quot;&quot;/&gt;&lt;property id=&quot;20302&quot; value=&quot;1&quot;/&gt;&lt;property id=&quot;20303&quot; value=&quot;-1&quot;/&gt;&lt;property id=&quot;20307&quot; value=&quot;669&quot;/&gt;&lt;property id=&quot;20309&quot; value=&quot;-1&quot;/&gt;&lt;property id=&quot;20312&quot; value=&quot;0&quot;/&gt;&lt;/object&gt;&lt;object type=&quot;3&quot; unique_id=&quot;11672&quot;&gt;&lt;property id=&quot;20148&quot; value=&quot;5&quot;/&gt;&lt;property id=&quot;20300&quot; value=&quot;Slide 476 - &amp;quot;Parking Hazmat Vehicles&amp;quot;&quot;/&gt;&lt;property id=&quot;20302&quot; value=&quot;1&quot;/&gt;&lt;property id=&quot;20303&quot; value=&quot;-1&quot;/&gt;&lt;property id=&quot;20307&quot; value=&quot;670&quot;/&gt;&lt;property id=&quot;20309&quot; value=&quot;-1&quot;/&gt;&lt;property id=&quot;20312&quot; value=&quot;0&quot;/&gt;&lt;/object&gt;&lt;object type=&quot;3&quot; unique_id=&quot;11673&quot;&gt;&lt;property id=&quot;20148&quot; value=&quot;5&quot;/&gt;&lt;property id=&quot;20300&quot; value=&quot;Slide 477 - &amp;quot;Parking Hazmat Vehicles&amp;quot;&quot;/&gt;&lt;property id=&quot;20302&quot; value=&quot;1&quot;/&gt;&lt;property id=&quot;20303&quot; value=&quot;-1&quot;/&gt;&lt;property id=&quot;20307&quot; value=&quot;671&quot;/&gt;&lt;property id=&quot;20309&quot; value=&quot;-1&quot;/&gt;&lt;property id=&quot;20312&quot; value=&quot;0&quot;/&gt;&lt;/object&gt;&lt;object type=&quot;3&quot; unique_id=&quot;11674&quot;&gt;&lt;property id=&quot;20148&quot; value=&quot;5&quot;/&gt;&lt;property id=&quot;20300&quot; value=&quot;Slide 478 - &amp;quot;If You Have an Accident Driving Hazmat&amp;quot;&quot;/&gt;&lt;property id=&quot;20302&quot; value=&quot;1&quot;/&gt;&lt;property id=&quot;20303&quot; value=&quot;-1&quot;/&gt;&lt;property id=&quot;20307&quot; value=&quot;672&quot;/&gt;&lt;property id=&quot;20309&quot; value=&quot;-1&quot;/&gt;&lt;property id=&quot;20312&quot; value=&quot;0&quot;/&gt;&lt;/object&gt;&lt;object type=&quot;3&quot; unique_id=&quot;11675&quot;&gt;&lt;property id=&quot;20148&quot; value=&quot;5&quot;/&gt;&lt;property id=&quot;20300&quot; value=&quot;Slide 479 - &amp;quot;If You Have an Accident Driving Hazmat&amp;quot;&quot;/&gt;&lt;property id=&quot;20302&quot; value=&quot;1&quot;/&gt;&lt;property id=&quot;20303&quot; value=&quot;-1&quot;/&gt;&lt;property id=&quot;20307&quot; value=&quot;673&quot;/&gt;&lt;property id=&quot;20309&quot; value=&quot;-1&quot;/&gt;&lt;property id=&quot;20312&quot; value=&quot;0&quot;/&gt;&lt;/object&gt;&lt;object type=&quot;3&quot; unique_id=&quot;11676&quot;&gt;&lt;property id=&quot;20148&quot; value=&quot;5&quot;/&gt;&lt;property id=&quot;20300&quot; value=&quot;Slide 480 - &amp;quot;If You Have an Accident Driving Hazmat&amp;quot;&quot;/&gt;&lt;property id=&quot;20302&quot; value=&quot;1&quot;/&gt;&lt;property id=&quot;20303&quot; value=&quot;-1&quot;/&gt;&lt;property id=&quot;20307&quot; value=&quot;674&quot;/&gt;&lt;property id=&quot;20309&quot; value=&quot;-1&quot;/&gt;&lt;property id=&quot;20312&quot; value=&quot;0&quot;/&gt;&lt;/object&gt;&lt;object type=&quot;3&quot; unique_id=&quot;11677&quot;&gt;&lt;property id=&quot;20148&quot; value=&quot;5&quot;/&gt;&lt;property id=&quot;20300&quot; value=&quot;Slide 481 - &amp;quot;Spill Containment&amp;quot;&quot;/&gt;&lt;property id=&quot;20302&quot; value=&quot;1&quot;/&gt;&lt;property id=&quot;20303&quot; value=&quot;-1&quot;/&gt;&lt;property id=&quot;20307&quot; value=&quot;675&quot;/&gt;&lt;property id=&quot;20309&quot; value=&quot;-1&quot;/&gt;&lt;property id=&quot;20312&quot; value=&quot;0&quot;/&gt;&lt;/object&gt;&lt;object type=&quot;3&quot; unique_id=&quot;11678&quot;&gt;&lt;property id=&quot;20148&quot; value=&quot;5&quot;/&gt;&lt;property id=&quot;20300&quot; value=&quot;Slide 482 - &amp;quot;Spill Containment&amp;quot;&quot;/&gt;&lt;property id=&quot;20302&quot; value=&quot;1&quot;/&gt;&lt;property id=&quot;20303&quot; value=&quot;-1&quot;/&gt;&lt;property id=&quot;20307&quot; value=&quot;676&quot;/&gt;&lt;property id=&quot;20309&quot; value=&quot;-1&quot;/&gt;&lt;property id=&quot;20312&quot; value=&quot;0&quot;/&gt;&lt;/object&gt;&lt;object type=&quot;3&quot; unique_id=&quot;11679&quot;&gt;&lt;property id=&quot;20148&quot; value=&quot;5&quot;/&gt;&lt;property id=&quot;20300&quot; value=&quot;Slide 483 - &amp;quot;Spill Containment&amp;quot;&quot;/&gt;&lt;property id=&quot;20302&quot; value=&quot;1&quot;/&gt;&lt;property id=&quot;20303&quot; value=&quot;-1&quot;/&gt;&lt;property id=&quot;20307&quot; value=&quot;677&quot;/&gt;&lt;property id=&quot;20309&quot; value=&quot;-1&quot;/&gt;&lt;property id=&quot;20312&quot; value=&quot;0&quot;/&gt;&lt;/object&gt;&lt;object type=&quot;3&quot; unique_id=&quot;11680&quot;&gt;&lt;property id=&quot;20148&quot; value=&quot;5&quot;/&gt;&lt;property id=&quot;20300&quot; value=&quot;Slide 484 - &amp;quot;Spill Containment&amp;quot;&quot;/&gt;&lt;property id=&quot;20302&quot; value=&quot;1&quot;/&gt;&lt;property id=&quot;20303&quot; value=&quot;-1&quot;/&gt;&lt;property id=&quot;20307&quot; value=&quot;678&quot;/&gt;&lt;property id=&quot;20309&quot; value=&quot;-1&quot;/&gt;&lt;property id=&quot;20312&quot; value=&quot;0&quot;/&gt;&lt;/object&gt;&lt;object type=&quot;3&quot; unique_id=&quot;11681&quot;&gt;&lt;property id=&quot;20148&quot; value=&quot;5&quot;/&gt;&lt;property id=&quot;20300&quot; value=&quot;Slide 485 - &amp;quot;Using the ERG&amp;quot;&quot;/&gt;&lt;property id=&quot;20302&quot; value=&quot;1&quot;/&gt;&lt;property id=&quot;20303&quot; value=&quot;-1&quot;/&gt;&lt;property id=&quot;20307&quot; value=&quot;679&quot;/&gt;&lt;property id=&quot;20309&quot; value=&quot;-1&quot;/&gt;&lt;property id=&quot;20312&quot; value=&quot;0&quot;/&gt;&lt;/object&gt;&lt;object type=&quot;3&quot; unique_id=&quot;11682&quot;&gt;&lt;property id=&quot;20148&quot; value=&quot;5&quot;/&gt;&lt;property id=&quot;20300&quot; value=&quot;Slide 486 - &amp;quot;Using the ERG&amp;quot;&quot;/&gt;&lt;property id=&quot;20302&quot; value=&quot;1&quot;/&gt;&lt;property id=&quot;20303&quot; value=&quot;-1&quot;/&gt;&lt;property id=&quot;20307&quot; value=&quot;680&quot;/&gt;&lt;property id=&quot;20309&quot; value=&quot;-1&quot;/&gt;&lt;property id=&quot;20312&quot; value=&quot;0&quot;/&gt;&lt;/object&gt;&lt;object type=&quot;3&quot; unique_id=&quot;11683&quot;&gt;&lt;property id=&quot;20148&quot; value=&quot;5&quot;/&gt;&lt;property id=&quot;20300&quot; value=&quot;Slide 487 - &amp;quot;Using the ERG&amp;quot;&quot;/&gt;&lt;property id=&quot;20302&quot; value=&quot;1&quot;/&gt;&lt;property id=&quot;20303&quot; value=&quot;-1&quot;/&gt;&lt;property id=&quot;20307&quot; value=&quot;681&quot;/&gt;&lt;property id=&quot;20309&quot; value=&quot;-1&quot;/&gt;&lt;property id=&quot;20312&quot; value=&quot;0&quot;/&gt;&lt;/object&gt;&lt;object type=&quot;3&quot; unique_id=&quot;11684&quot;&gt;&lt;property id=&quot;20148&quot; value=&quot;5&quot;/&gt;&lt;property id=&quot;20300&quot; value=&quot;Slide 488 - &amp;quot;Using the ERG&amp;quot;&quot;/&gt;&lt;property id=&quot;20302&quot; value=&quot;1&quot;/&gt;&lt;property id=&quot;20303&quot; value=&quot;-1&quot;/&gt;&lt;property id=&quot;20307&quot; value=&quot;682&quot;/&gt;&lt;property id=&quot;20309&quot; value=&quot;-1&quot;/&gt;&lt;property id=&quot;20312&quot; value=&quot;0&quot;/&gt;&lt;/object&gt;&lt;object type=&quot;3&quot; unique_id=&quot;11685&quot;&gt;&lt;property id=&quot;20148&quot; value=&quot;5&quot;/&gt;&lt;property id=&quot;20300&quot; value=&quot;Slide 489 - &amp;quot;Using the ERG&amp;quot;&quot;/&gt;&lt;property id=&quot;20302&quot; value=&quot;1&quot;/&gt;&lt;property id=&quot;20303&quot; value=&quot;-1&quot;/&gt;&lt;property id=&quot;20307&quot; value=&quot;683&quot;/&gt;&lt;property id=&quot;20309&quot; value=&quot;-1&quot;/&gt;&lt;property id=&quot;20312&quot; value=&quot;0&quot;/&gt;&lt;/object&gt;&lt;object type=&quot;3&quot; unique_id=&quot;11686&quot;&gt;&lt;property id=&quot;20148&quot; value=&quot;5&quot;/&gt;&lt;property id=&quot;20300&quot; value=&quot;Slide 491 - &amp;quot;Incident Reports&amp;quot;&quot;/&gt;&lt;property id=&quot;20302&quot; value=&quot;1&quot;/&gt;&lt;property id=&quot;20303&quot; value=&quot;-1&quot;/&gt;&lt;property id=&quot;20307&quot; value=&quot;684&quot;/&gt;&lt;property id=&quot;20309&quot; value=&quot;-1&quot;/&gt;&lt;property id=&quot;20312&quot; value=&quot;0&quot;/&gt;&lt;/object&gt;&lt;object type=&quot;3&quot; unique_id=&quot;11687&quot;&gt;&lt;property id=&quot;20148&quot; value=&quot;5&quot;/&gt;&lt;property id=&quot;20300&quot; value=&quot;Slide 492 - &amp;quot;Incident Reports&amp;quot;&quot;/&gt;&lt;property id=&quot;20302&quot; value=&quot;1&quot;/&gt;&lt;property id=&quot;20303&quot; value=&quot;-1&quot;/&gt;&lt;property id=&quot;20307&quot; value=&quot;685&quot;/&gt;&lt;property id=&quot;20309&quot; value=&quot;-1&quot;/&gt;&lt;property id=&quot;20312&quot; value=&quot;0&quot;/&gt;&lt;/object&gt;&lt;object type=&quot;3&quot; unique_id=&quot;11688&quot;&gt;&lt;property id=&quot;20148&quot; value=&quot;5&quot;/&gt;&lt;property id=&quot;20300&quot; value=&quot;Slide 493 - &amp;quot;Incident Reports&amp;quot;&quot;/&gt;&lt;property id=&quot;20302&quot; value=&quot;1&quot;/&gt;&lt;property id=&quot;20303&quot; value=&quot;-1&quot;/&gt;&lt;property id=&quot;20307&quot; value=&quot;686&quot;/&gt;&lt;property id=&quot;20309&quot; value=&quot;-1&quot;/&gt;&lt;property id=&quot;20312&quot; value=&quot;0&quot;/&gt;&lt;/object&gt;&lt;object type=&quot;3&quot; unique_id=&quot;11689&quot;&gt;&lt;property id=&quot;20148&quot; value=&quot;5&quot;/&gt;&lt;property id=&quot;20300&quot; value=&quot;Slide 494 - &amp;quot;Awareness of Hazmat Security Threats&amp;quot;&quot;/&gt;&lt;property id=&quot;20302&quot; value=&quot;1&quot;/&gt;&lt;property id=&quot;20303&quot; value=&quot;-1&quot;/&gt;&lt;property id=&quot;20307&quot; value=&quot;687&quot;/&gt;&lt;property id=&quot;20309&quot; value=&quot;-1&quot;/&gt;&lt;property id=&quot;20312&quot; value=&quot;0&quot;/&gt;&lt;/object&gt;&lt;object type=&quot;3&quot; unique_id=&quot;11690&quot;&gt;&lt;property id=&quot;20148&quot; value=&quot;5&quot;/&gt;&lt;property id=&quot;20300&quot; value=&quot;Slide 495 - &amp;quot;Methods to Enhance Hazmat Security&amp;quot;&quot;/&gt;&lt;property id=&quot;20302&quot; value=&quot;1&quot;/&gt;&lt;property id=&quot;20303&quot; value=&quot;-1&quot;/&gt;&lt;property id=&quot;20307&quot; value=&quot;688&quot;/&gt;&lt;property id=&quot;20309&quot; value=&quot;-1&quot;/&gt;&lt;property id=&quot;20312&quot; value=&quot;0&quot;/&gt;&lt;/object&gt;&lt;object type=&quot;3&quot; unique_id=&quot;11691&quot;&gt;&lt;property id=&quot;20148&quot; value=&quot;5&quot;/&gt;&lt;property id=&quot;20300&quot; value=&quot;Slide 496 - &amp;quot;Methods to Enhance Hazmat Security&amp;quot;&quot;/&gt;&lt;property id=&quot;20302&quot; value=&quot;1&quot;/&gt;&lt;property id=&quot;20303&quot; value=&quot;-1&quot;/&gt;&lt;property id=&quot;20307&quot; value=&quot;689&quot;/&gt;&lt;property id=&quot;20309&quot; value=&quot;-1&quot;/&gt;&lt;property id=&quot;20312&quot; value=&quot;0&quot;/&gt;&lt;/object&gt;&lt;object type=&quot;3&quot; unique_id=&quot;11692&quot;&gt;&lt;property id=&quot;20148&quot; value=&quot;5&quot;/&gt;&lt;property id=&quot;20300&quot; value=&quot;Slide 497 - &amp;quot;&amp;#x0D;&amp;#x0A;Recognizing and Responding to Hazmat Security Threats&amp;#x0D;&amp;#x0A;&amp;quot;&quot;/&gt;&lt;property id=&quot;20302&quot; value=&quot;1&quot;/&gt;&lt;property id=&quot;20303&quot; value=&quot;-1&quot;/&gt;&lt;property id=&quot;20307&quot; value=&quot;690&quot;/&gt;&lt;property id=&quot;20309&quot; value=&quot;-1&quot;/&gt;&lt;property id=&quot;20312&quot; value=&quot;0&quot;/&gt;&lt;/object&gt;&lt;object type=&quot;3&quot; unique_id=&quot;11693&quot;&gt;&lt;property id=&quot;20148&quot; value=&quot;5&quot;/&gt;&lt;property id=&quot;20300&quot; value=&quot;Slide 498 - &amp;quot;In-Depth Security Training&amp;quot;&quot;/&gt;&lt;property id=&quot;20302&quot; value=&quot;1&quot;/&gt;&lt;property id=&quot;20303&quot; value=&quot;-1&quot;/&gt;&lt;property id=&quot;20307&quot; value=&quot;691&quot;/&gt;&lt;property id=&quot;20309&quot; value=&quot;-1&quot;/&gt;&lt;property id=&quot;20312&quot; value=&quot;0&quot;/&gt;&lt;/object&gt;&lt;object type=&quot;3&quot; unique_id=&quot;11694&quot;&gt;&lt;property id=&quot;20148&quot; value=&quot;5&quot;/&gt;&lt;property id=&quot;20300&quot; value=&quot;Slide 499 - &amp;quot;Hazmat Security Plans&amp;quot;&quot;/&gt;&lt;property id=&quot;20302&quot; value=&quot;1&quot;/&gt;&lt;property id=&quot;20303&quot; value=&quot;-1&quot;/&gt;&lt;property id=&quot;20307&quot; value=&quot;692&quot;/&gt;&lt;property id=&quot;20309&quot; value=&quot;-1&quot;/&gt;&lt;property id=&quot;20312&quot; value=&quot;0&quot;/&gt;&lt;/object&gt;&lt;object type=&quot;3&quot; unique_id=&quot;11695&quot;&gt;&lt;property id=&quot;20148&quot; value=&quot;5&quot;/&gt;&lt;property id=&quot;20300&quot; value=&quot;Slide 500 - &amp;quot;Hazmat Security Plans&amp;quot;&quot;/&gt;&lt;property id=&quot;20302&quot; value=&quot;1&quot;/&gt;&lt;property id=&quot;20303&quot; value=&quot;-1&quot;/&gt;&lt;property id=&quot;20307&quot; value=&quot;693&quot;/&gt;&lt;property id=&quot;20309&quot; value=&quot;-1&quot;/&gt;&lt;property id=&quot;20312&quot; value=&quot;0&quot;/&gt;&lt;/object&gt;&lt;object type=&quot;3&quot; unique_id=&quot;11696&quot;&gt;&lt;property id=&quot;20148&quot; value=&quot;5&quot;/&gt;&lt;property id=&quot;20300&quot; value=&quot;Slide 501 - &amp;quot;Hazmat Security Plans&amp;quot;&quot;/&gt;&lt;property id=&quot;20302&quot; value=&quot;1&quot;/&gt;&lt;property id=&quot;20303&quot; value=&quot;-1&quot;/&gt;&lt;property id=&quot;20307&quot; value=&quot;694&quot;/&gt;&lt;property id=&quot;20309&quot; value=&quot;-1&quot;/&gt;&lt;property id=&quot;20312&quot; value=&quot;0&quot;/&gt;&lt;/object&gt;&lt;object type=&quot;3&quot; unique_id=&quot;11697&quot;&gt;&lt;property id=&quot;20148&quot; value=&quot;5&quot;/&gt;&lt;property id=&quot;20300&quot; value=&quot;Slide 502 - &amp;quot;Hazmat Security Plans&amp;quot;&quot;/&gt;&lt;property id=&quot;20302&quot; value=&quot;1&quot;/&gt;&lt;property id=&quot;20303&quot; value=&quot;-1&quot;/&gt;&lt;property id=&quot;20307&quot; value=&quot;695&quot;/&gt;&lt;property id=&quot;20309&quot; value=&quot;-1&quot;/&gt;&lt;property id=&quot;20312&quot; value=&quot;0&quot;/&gt;&lt;/object&gt;&lt;object type=&quot;3&quot; unique_id=&quot;11698&quot;&gt;&lt;property id=&quot;20148&quot; value=&quot;5&quot;/&gt;&lt;property id=&quot;20300&quot; value=&quot;Slide 503 - &amp;quot;Hazmat Security Plans&amp;quot;&quot;/&gt;&lt;property id=&quot;20302&quot; value=&quot;1&quot;/&gt;&lt;property id=&quot;20303&quot; value=&quot;-1&quot;/&gt;&lt;property id=&quot;20307&quot; value=&quot;696&quot;/&gt;&lt;property id=&quot;20309&quot; value=&quot;-1&quot;/&gt;&lt;property id=&quot;20312&quot; value=&quot;0&quot;/&gt;&lt;/object&gt;&lt;object type=&quot;3&quot; unique_id=&quot;11699&quot;&gt;&lt;property id=&quot;20148&quot; value=&quot;5&quot;/&gt;&lt;property id=&quot;20300&quot; value=&quot;Slide 504 - &amp;quot;Background Checks for Hazmat Drivers&amp;quot;&quot;/&gt;&lt;property id=&quot;20302&quot; value=&quot;1&quot;/&gt;&lt;property id=&quot;20303&quot; value=&quot;-1&quot;/&gt;&lt;property id=&quot;20307&quot; value=&quot;697&quot;/&gt;&lt;property id=&quot;20309&quot; value=&quot;-1&quot;/&gt;&lt;property id=&quot;20312&quot; value=&quot;0&quot;/&gt;&lt;/object&gt;&lt;object type=&quot;3&quot; unique_id=&quot;11700&quot;&gt;&lt;property id=&quot;20148&quot; value=&quot;5&quot;/&gt;&lt;property id=&quot;20300&quot; value=&quot;Slide 505 - &amp;quot;Background Checks for Hazmat Drivers&amp;quot;&quot;/&gt;&lt;property id=&quot;20302&quot; value=&quot;1&quot;/&gt;&lt;property id=&quot;20303&quot; value=&quot;-1&quot;/&gt;&lt;property id=&quot;20307&quot; value=&quot;698&quot;/&gt;&lt;property id=&quot;20309&quot; value=&quot;-1&quot;/&gt;&lt;property id=&quot;20312&quot; value=&quot;0&quot;/&gt;&lt;/object&gt;&lt;object type=&quot;3&quot; unique_id=&quot;11701&quot;&gt;&lt;property id=&quot;20148&quot; value=&quot;5&quot;/&gt;&lt;property id=&quot;20300&quot; value=&quot;Slide 507 - &amp;quot;Background Checks for Hazmat Drivers&amp;quot;&quot;/&gt;&lt;property id=&quot;20302&quot; value=&quot;1&quot;/&gt;&lt;property id=&quot;20303&quot; value=&quot;-1&quot;/&gt;&lt;property id=&quot;20307&quot; value=&quot;699&quot;/&gt;&lt;property id=&quot;20309&quot; value=&quot;-1&quot;/&gt;&lt;property id=&quot;20312&quot; value=&quot;0&quot;/&gt;&lt;/object&gt;&lt;object type=&quot;3&quot; unique_id=&quot;11702&quot;&gt;&lt;property id=&quot;20148&quot; value=&quot;5&quot;/&gt;&lt;property id=&quot;20300&quot; value=&quot;Slide 508 - &amp;quot;&amp;#x0D;&amp;#x0A;&amp;#x0D;&amp;#x0A;Background Checks for Hazmat Drivers&amp;#x0D;&amp;#x0A; &amp;#x0D;&amp;#x0A;&amp;quot;&quot;/&gt;&lt;property id=&quot;20302&quot; value=&quot;1&quot;/&gt;&lt;property id=&quot;20303&quot; value=&quot;-1&quot;/&gt;&lt;property id=&quot;20307&quot; value=&quot;700&quot;/&gt;&lt;property id=&quot;20309&quot; value=&quot;-1&quot;/&gt;&lt;property id=&quot;20312&quot; value=&quot;0&quot;/&gt;&lt;/object&gt;&lt;object type=&quot;3&quot; unique_id=&quot;11703&quot;&gt;&lt;property id=&quot;20148&quot; value=&quot;5&quot;/&gt;&lt;property id=&quot;20300&quot; value=&quot;Slide 509 - &amp;quot;Government Agencies and Hazmat&amp;quot;&quot;/&gt;&lt;property id=&quot;20302&quot; value=&quot;1&quot;/&gt;&lt;property id=&quot;20303&quot; value=&quot;-1&quot;/&gt;&lt;property id=&quot;20307&quot; value=&quot;701&quot;/&gt;&lt;property id=&quot;20309&quot; value=&quot;-1&quot;/&gt;&lt;property id=&quot;20312&quot; value=&quot;0&quot;/&gt;&lt;/object&gt;&lt;object type=&quot;3&quot; unique_id=&quot;11704&quot;&gt;&lt;property id=&quot;20148&quot; value=&quot;5&quot;/&gt;&lt;property id=&quot;20300&quot; value=&quot;Slide 510 - &amp;quot;Government Agencies and Hazmat&amp;quot;&quot;/&gt;&lt;property id=&quot;20302&quot; value=&quot;1&quot;/&gt;&lt;property id=&quot;20303&quot; value=&quot;-1&quot;/&gt;&lt;property id=&quot;20307&quot; value=&quot;702&quot;/&gt;&lt;property id=&quot;20309&quot; value=&quot;-1&quot;/&gt;&lt;property id=&quot;20312&quot; value=&quot;0&quot;/&gt;&lt;/object&gt;&lt;object type=&quot;3&quot; unique_id=&quot;11705&quot;&gt;&lt;property id=&quot;20148&quot; value=&quot;5&quot;/&gt;&lt;property id=&quot;20300&quot; value=&quot;Slide 511 - &amp;quot;DOT Hazmat Training  Requirements&amp;quot;&quot;/&gt;&lt;property id=&quot;20302&quot; value=&quot;1&quot;/&gt;&lt;property id=&quot;20303&quot; value=&quot;-1&quot;/&gt;&lt;property id=&quot;20307&quot; value=&quot;703&quot;/&gt;&lt;property id=&quot;20309&quot; value=&quot;-1&quot;/&gt;&lt;property id=&quot;20312&quot; value=&quot;0&quot;/&gt;&lt;/object&gt;&lt;object type=&quot;3&quot; unique_id=&quot;11706&quot;&gt;&lt;property id=&quot;20148&quot; value=&quot;5&quot;/&gt;&lt;property id=&quot;20300&quot; value=&quot;Slide 512 - &amp;quot;DOT Hazmat Training  Requirements&amp;quot;&quot;/&gt;&lt;property id=&quot;20302&quot; value=&quot;1&quot;/&gt;&lt;property id=&quot;20303&quot; value=&quot;-1&quot;/&gt;&lt;property id=&quot;20307&quot; value=&quot;704&quot;/&gt;&lt;property id=&quot;20309&quot; value=&quot;-1&quot;/&gt;&lt;property id=&quot;20312&quot; value=&quot;0&quot;/&gt;&lt;/object&gt;&lt;object type=&quot;3&quot; unique_id=&quot;11707&quot;&gt;&lt;property id=&quot;20148&quot; value=&quot;5&quot;/&gt;&lt;property id=&quot;20300&quot; value=&quot;Slide 513 - &amp;quot;DOT Hazmat Training  Requirements&amp;quot;&quot;/&gt;&lt;property id=&quot;20302&quot; value=&quot;1&quot;/&gt;&lt;property id=&quot;20303&quot; value=&quot;-1&quot;/&gt;&lt;property id=&quot;20307&quot; value=&quot;705&quot;/&gt;&lt;property id=&quot;20309&quot; value=&quot;-1&quot;/&gt;&lt;property id=&quot;20312&quot; value=&quot;0&quot;/&gt;&lt;/object&gt;&lt;object type=&quot;3&quot; unique_id=&quot;11708&quot;&gt;&lt;property id=&quot;20148&quot; value=&quot;5&quot;/&gt;&lt;property id=&quot;20300&quot; value=&quot;Slide 514 - &amp;quot;&amp;#x0D;&amp;#x0A;OSHA Training Requirements&amp;#x0D;&amp;#x0A;&amp;quot;&quot;/&gt;&lt;property id=&quot;20302&quot; value=&quot;1&quot;/&gt;&lt;property id=&quot;20303&quot; value=&quot;-1&quot;/&gt;&lt;property id=&quot;20307&quot; value=&quot;706&quot;/&gt;&lt;property id=&quot;20309&quot; value=&quot;-1&quot;/&gt;&lt;property id=&quot;20312&quot; value=&quot;0&quot;/&gt;&lt;/object&gt;&lt;object type=&quot;3&quot; unique_id=&quot;11709&quot;&gt;&lt;property id=&quot;20148&quot; value=&quot;5&quot;/&gt;&lt;property id=&quot;20300&quot; value=&quot;Slide 515 - &amp;quot;OSHA Training Requirements&amp;quot;&quot;/&gt;&lt;property id=&quot;20302&quot; value=&quot;1&quot;/&gt;&lt;property id=&quot;20303&quot; value=&quot;-1&quot;/&gt;&lt;property id=&quot;20307&quot; value=&quot;707&quot;/&gt;&lt;property id=&quot;20309&quot; value=&quot;-1&quot;/&gt;&lt;property id=&quot;20312&quot; value=&quot;0&quot;/&gt;&lt;/object&gt;&lt;object type=&quot;3&quot; unique_id=&quot;11710&quot;&gt;&lt;property id=&quot;20148&quot; value=&quot;5&quot;/&gt;&lt;property id=&quot;20300&quot; value=&quot;Slide 516 - &amp;quot;About OSHA and DOT Jurisdiction&amp;quot;&quot;/&gt;&lt;property id=&quot;20302&quot; value=&quot;1&quot;/&gt;&lt;property id=&quot;20303&quot; value=&quot;-1&quot;/&gt;&lt;property id=&quot;20307&quot; value=&quot;708&quot;/&gt;&lt;property id=&quot;20309&quot; value=&quot;-1&quot;/&gt;&lt;property id=&quot;20312&quot; value=&quot;0&quot;/&gt;&lt;/object&gt;&lt;object type=&quot;3&quot; unique_id=&quot;11711&quot;&gt;&lt;property id=&quot;20148&quot; value=&quot;5&quot;/&gt;&lt;property id=&quot;20300&quot; value=&quot;Slide 517 - &amp;quot;About OSHA and DOT Jurisdiction&amp;quot;&quot;/&gt;&lt;property id=&quot;20302&quot; value=&quot;1&quot;/&gt;&lt;property id=&quot;20303&quot; value=&quot;-1&quot;/&gt;&lt;property id=&quot;20307&quot; value=&quot;709&quot;/&gt;&lt;property id=&quot;20309&quot; value=&quot;-1&quot;/&gt;&lt;property id=&quot;20312&quot; value=&quot;0&quot;/&gt;&lt;/object&gt;&lt;object type=&quot;3&quot; unique_id=&quot;11712&quot;&gt;&lt;property id=&quot;20148&quot; value=&quot;5&quot;/&gt;&lt;property id=&quot;20300&quot; value=&quot;Slide 518 - &amp;quot;DOT Safety Complaints&amp;quot;&quot;/&gt;&lt;property id=&quot;20302&quot; value=&quot;1&quot;/&gt;&lt;property id=&quot;20303&quot; value=&quot;-1&quot;/&gt;&lt;property id=&quot;20307&quot; value=&quot;710&quot;/&gt;&lt;property id=&quot;20309&quot; value=&quot;-1&quot;/&gt;&lt;property id=&quot;20312&quot; value=&quot;0&quot;/&gt;&lt;/object&gt;&lt;object type=&quot;3&quot; unique_id=&quot;11713&quot;&gt;&lt;property id=&quot;20148&quot; value=&quot;5&quot;/&gt;&lt;property id=&quot;20300&quot; value=&quot;Slide 519 - &amp;quot;Review Questions for Chapter 14&amp;quot;&quot;/&gt;&lt;property id=&quot;20302&quot; value=&quot;1&quot;/&gt;&lt;property id=&quot;20303&quot; value=&quot;-1&quot;/&gt;&lt;property id=&quot;20307&quot; value=&quot;711&quot;/&gt;&lt;property id=&quot;20309&quot; value=&quot;-1&quot;/&gt;&lt;property id=&quot;20312&quot; value=&quot;0&quot;/&gt;&lt;/object&gt;&lt;object type=&quot;3&quot; unique_id=&quot;12609&quot;&gt;&lt;property id=&quot;20148&quot; value=&quot;5&quot;/&gt;&lt;property id=&quot;20300&quot; value=&quot;Slide 17 - &amp;quot;What is OSHA HAZWOPER Standard?&amp;quot;&quot;/&gt;&lt;property id=&quot;20302&quot; value=&quot;1&quot;/&gt;&lt;property id=&quot;20303&quot; value=&quot;-1&quot;/&gt;&lt;property id=&quot;20307&quot; value=&quot;712&quot;/&gt;&lt;property id=&quot;20309&quot; value=&quot;-1&quot;/&gt;&lt;property id=&quot;20312&quot; value=&quot;0&quot;/&gt;&lt;/object&gt;&lt;object type=&quot;3&quot; unique_id=&quot;14398&quot;&gt;&lt;property id=&quot;20148&quot; value=&quot;5&quot;/&gt;&lt;property id=&quot;20300&quot; value=&quot;Slide 18 - &amp;quot;What is OSHA HAZWOPER Standard?&amp;quot;&quot;/&gt;&lt;property id=&quot;20302&quot; value=&quot;1&quot;/&gt;&lt;property id=&quot;20303&quot; value=&quot;-1&quot;/&gt;&lt;property id=&quot;20307&quot; value=&quot;713&quot;/&gt;&lt;property id=&quot;20309&quot; value=&quot;-1&quot;/&gt;&lt;property id=&quot;20312&quot; value=&quot;0&quot;/&gt;&lt;/object&gt;&lt;object type=&quot;3&quot; unique_id=&quot;14851&quot;&gt;&lt;property id=&quot;20148&quot; value=&quot;5&quot;/&gt;&lt;property id=&quot;20300&quot; value=&quot;Slide 30 - &amp;quot;What are the DOT Training Requirements for Transportation Workers?&amp;quot;&quot;/&gt;&lt;property id=&quot;20302&quot; value=&quot;1&quot;/&gt;&lt;property id=&quot;20303&quot; value=&quot;-1&quot;/&gt;&lt;property id=&quot;20307&quot; value=&quot;714&quot;/&gt;&lt;property id=&quot;20309&quot; value=&quot;-1&quot;/&gt;&lt;property id=&quot;20312&quot; value=&quot;0&quot;/&gt;&lt;/object&gt;&lt;object type=&quot;3&quot; unique_id=&quot;17546&quot;&gt;&lt;property id=&quot;20148&quot; value=&quot;5&quot;/&gt;&lt;property id=&quot;20300&quot; value=&quot;Slide 37 - &amp;quot;What are Safety, Health, and Other Hazards on the Site?&amp;quot;&quot;/&gt;&lt;property id=&quot;20302&quot; value=&quot;1&quot;/&gt;&lt;property id=&quot;20303&quot; value=&quot;-1&quot;/&gt;&lt;property id=&quot;20307&quot; value=&quot;715&quot;/&gt;&lt;property id=&quot;20309&quot; value=&quot;-1&quot;/&gt;&lt;property id=&quot;20312&quot; value=&quot;0&quot;/&gt;&lt;/object&gt;&lt;object type=&quot;3&quot; unique_id=&quot;18893&quot;&gt;&lt;property id=&quot;20148&quot; value=&quot;5&quot;/&gt;&lt;property id=&quot;20300&quot; value=&quot;Slide 55 - &amp;quot;What is Excavations?&amp;quot;&quot;/&gt;&lt;property id=&quot;20302&quot; value=&quot;1&quot;/&gt;&lt;property id=&quot;20303&quot; value=&quot;-1&quot;/&gt;&lt;property id=&quot;20307&quot; value=&quot;716&quot;/&gt;&lt;property id=&quot;20309&quot; value=&quot;-1&quot;/&gt;&lt;property id=&quot;20312&quot; value=&quot;0&quot;/&gt;&lt;/object&gt;&lt;object type=&quot;3&quot; unique_id=&quot;21592&quot;&gt;&lt;property id=&quot;20148&quot; value=&quot;5&quot;/&gt;&lt;property id=&quot;20300&quot; value=&quot;Slide 66 - &amp;quot;What is Fire and Explosion?&amp;quot;&quot;/&gt;&lt;property id=&quot;20302&quot; value=&quot;1&quot;/&gt;&lt;property id=&quot;20303&quot; value=&quot;-1&quot;/&gt;&lt;property id=&quot;20307&quot; value=&quot;717&quot;/&gt;&lt;property id=&quot;20309&quot; value=&quot;-1&quot;/&gt;&lt;property id=&quot;20312&quot; value=&quot;0&quot;/&gt;&lt;/object&gt;&lt;object type=&quot;3&quot; unique_id=&quot;21593&quot;&gt;&lt;property id=&quot;20148&quot; value=&quot;5&quot;/&gt;&lt;property id=&quot;20300&quot; value=&quot;Slide 69 - &amp;quot;What are Confined Spaces?&amp;quot;&quot;/&gt;&lt;property id=&quot;20302&quot; value=&quot;1&quot;/&gt;&lt;property id=&quot;20303&quot; value=&quot;-1&quot;/&gt;&lt;property id=&quot;20307&quot; value=&quot;718&quot;/&gt;&lt;property id=&quot;20309&quot; value=&quot;-1&quot;/&gt;&lt;property id=&quot;20312&quot; value=&quot;0&quot;/&gt;&lt;/object&gt;&lt;object type=&quot;3&quot; unique_id=&quot;21594&quot;&gt;&lt;property id=&quot;20148&quot; value=&quot;5&quot;/&gt;&lt;property id=&quot;20300&quot; value=&quot;Slide 71 - &amp;quot;What are Confined Spaces?&amp;quot;&quot;/&gt;&lt;property id=&quot;20302&quot; value=&quot;1&quot;/&gt;&lt;property id=&quot;20303&quot; value=&quot;-1&quot;/&gt;&lt;property id=&quot;20307&quot; value=&quot;719&quot;/&gt;&lt;property id=&quot;20309&quot; value=&quot;-1&quot;/&gt;&lt;property id=&quot;20312&quot; value=&quot;0&quot;/&gt;&lt;/object&gt;&lt;object type=&quot;3&quot; unique_id=&quot;22951&quot;&gt;&lt;property id=&quot;20148&quot; value=&quot;5&quot;/&gt;&lt;property id=&quot;20300&quot; value=&quot;Slide 76 - &amp;quot;What is Chemical Incompatibility?&amp;quot;&quot;/&gt;&lt;property id=&quot;20302&quot; value=&quot;1&quot;/&gt;&lt;property id=&quot;20303&quot; value=&quot;-1&quot;/&gt;&lt;property id=&quot;20307&quot; value=&quot;720&quot;/&gt;&lt;property id=&quot;20309&quot; value=&quot;-1&quot;/&gt;&lt;property id=&quot;20312&quot; value=&quot;0&quot;/&gt;&lt;/object&gt;&lt;object type=&quot;3&quot; unique_id=&quot;25217&quot;&gt;&lt;property id=&quot;20148&quot; value=&quot;5&quot;/&gt;&lt;property id=&quot;20300&quot; value=&quot;Slide 106 - &amp;quot;&amp;#x0D;&amp;#x0A;Chemical Forms&amp;#x0D;&amp;#x0A;&amp;quot;&quot;/&gt;&lt;property id=&quot;20302&quot; value=&quot;1&quot;/&gt;&lt;property id=&quot;20303&quot; value=&quot;-1&quot;/&gt;&lt;property id=&quot;20307&quot; value=&quot;721&quot;/&gt;&lt;property id=&quot;20309&quot; value=&quot;-1&quot;/&gt;&lt;property id=&quot;20312&quot; value=&quot;0&quot;/&gt;&lt;/object&gt;&lt;object type=&quot;3&quot; unique_id=&quot;25218&quot;&gt;&lt;property id=&quot;20148&quot; value=&quot;5&quot;/&gt;&lt;property id=&quot;20300&quot; value=&quot;Slide 108 - &amp;quot;Chemical Forms&amp;quot;&quot;/&gt;&lt;property id=&quot;20302&quot; value=&quot;1&quot;/&gt;&lt;property id=&quot;20303&quot; value=&quot;-1&quot;/&gt;&lt;property id=&quot;20307&quot; value=&quot;722&quot;/&gt;&lt;property id=&quot;20309&quot; value=&quot;-1&quot;/&gt;&lt;property id=&quot;20312&quot; value=&quot;0&quot;/&gt;&lt;/object&gt;&lt;object type=&quot;3&quot; unique_id=&quot;25219&quot;&gt;&lt;property id=&quot;20148&quot; value=&quot;5&quot;/&gt;&lt;property id=&quot;20300&quot; value=&quot;Slide 113 - &amp;quot;What are Air Contaminants?&amp;quot;&quot;/&gt;&lt;property id=&quot;20302&quot; value=&quot;1&quot;/&gt;&lt;property id=&quot;20303&quot; value=&quot;-1&quot;/&gt;&lt;property id=&quot;20307&quot; value=&quot;723&quot;/&gt;&lt;property id=&quot;20309&quot; value=&quot;-1&quot;/&gt;&lt;property id=&quot;20312&quot; value=&quot;0&quot;/&gt;&lt;/object&gt;&lt;object type=&quot;3&quot; unique_id=&quot;27500&quot;&gt;&lt;property id=&quot;20148&quot; value=&quot;5&quot;/&gt;&lt;property id=&quot;20300&quot; value=&quot;Slide 119 - &amp;quot;Examples of Acute and Chronic Health Effects&amp;quot;&quot;/&gt;&lt;property id=&quot;20302&quot; value=&quot;1&quot;/&gt;&lt;property id=&quot;20303&quot; value=&quot;-1&quot;/&gt;&lt;property id=&quot;20307&quot; value=&quot;724&quot;/&gt;&lt;property id=&quot;20309&quot; value=&quot;-1&quot;/&gt;&lt;property id=&quot;20312&quot; value=&quot;0&quot;/&gt;&lt;/object&gt;&lt;object type=&quot;3&quot; unique_id=&quot;27501&quot;&gt;&lt;property id=&quot;20148&quot; value=&quot;5&quot;/&gt;&lt;property id=&quot;20300&quot; value=&quot;Slide 126 - &amp;quot;Can We Trust Limits?&amp;quot;&quot;/&gt;&lt;property id=&quot;20302&quot; value=&quot;1&quot;/&gt;&lt;property id=&quot;20303&quot; value=&quot;-1&quot;/&gt;&lt;property id=&quot;20307&quot; value=&quot;725&quot;/&gt;&lt;property id=&quot;20309&quot; value=&quot;-1&quot;/&gt;&lt;property id=&quot;20312&quot; value=&quot;0&quot;/&gt;&lt;/object&gt;&lt;object type=&quot;3&quot; unique_id=&quot;29334&quot;&gt;&lt;property id=&quot;20148&quot; value=&quot;5&quot;/&gt;&lt;property id=&quot;20300&quot; value=&quot;Slide 133 - &amp;quot;What is Heat Stress? &amp;quot;&quot;/&gt;&lt;property id=&quot;20302&quot; value=&quot;1&quot;/&gt;&lt;property id=&quot;20303&quot; value=&quot;-1&quot;/&gt;&lt;property id=&quot;20307&quot; value=&quot;726&quot;/&gt;&lt;property id=&quot;20309&quot; value=&quot;-1&quot;/&gt;&lt;property id=&quot;20312&quot; value=&quot;0&quot;/&gt;&lt;/object&gt;&lt;object type=&quot;3&quot; unique_id=&quot;31167&quot;&gt;&lt;property id=&quot;20148&quot; value=&quot;5&quot;/&gt;&lt;property id=&quot;20300&quot; value=&quot;Slide 142 - &amp;quot;Noise Limits&amp;quot;&quot;/&gt;&lt;property id=&quot;20302&quot; value=&quot;1&quot;/&gt;&lt;property id=&quot;20303&quot; value=&quot;-1&quot;/&gt;&lt;property id=&quot;20307&quot; value=&quot;727&quot;/&gt;&lt;property id=&quot;20309&quot; value=&quot;-1&quot;/&gt;&lt;property id=&quot;20312&quot; value=&quot;0&quot;/&gt;&lt;/object&gt;&lt;object type=&quot;3&quot; unique_id=&quot;31168&quot;&gt;&lt;property id=&quot;20148&quot; value=&quot;5&quot;/&gt;&lt;property id=&quot;20300&quot; value=&quot;Slide 146 - &amp;quot;What is ALARA?&amp;quot;&quot;/&gt;&lt;property id=&quot;20302&quot; value=&quot;1&quot;/&gt;&lt;property id=&quot;20303&quot; value=&quot;-1&quot;/&gt;&lt;property id=&quot;20307&quot; value=&quot;728&quot;/&gt;&lt;property id=&quot;20309&quot; value=&quot;-1&quot;/&gt;&lt;property id=&quot;20312&quot; value=&quot;0&quot;/&gt;&lt;/object&gt;&lt;object type=&quot;3&quot; unique_id=&quot;33469&quot;&gt;&lt;property id=&quot;20148&quot; value=&quot;5&quot;/&gt;&lt;property id=&quot;20300&quot; value=&quot;Slide 172 - &amp;quot;Who Sees the Results of the Exams?&amp;quot;&quot;/&gt;&lt;property id=&quot;20302&quot; value=&quot;1&quot;/&gt;&lt;property id=&quot;20303&quot; value=&quot;-1&quot;/&gt;&lt;property id=&quot;20307&quot; value=&quot;729&quot;/&gt;&lt;property id=&quot;20309&quot; value=&quot;-1&quot;/&gt;&lt;property id=&quot;20312&quot; value=&quot;0&quot;/&gt;&lt;/object&gt;&lt;object type=&quot;3&quot; unique_id=&quot;33470&quot;&gt;&lt;property id=&quot;20148&quot; value=&quot;5&quot;/&gt;&lt;property id=&quot;20300&quot; value=&quot;Slide 175 - &amp;quot;Work History&amp;quot;&quot;/&gt;&lt;property id=&quot;20302&quot; value=&quot;1&quot;/&gt;&lt;property id=&quot;20303&quot; value=&quot;-1&quot;/&gt;&lt;property id=&quot;20307&quot; value=&quot;730&quot;/&gt;&lt;property id=&quot;20309&quot; value=&quot;-1&quot;/&gt;&lt;property id=&quot;20312&quot; value=&quot;0&quot;/&gt;&lt;/object&gt;&lt;object type=&quot;3&quot; unique_id=&quot;33471&quot;&gt;&lt;property id=&quot;20148&quot; value=&quot;5&quot;/&gt;&lt;property id=&quot;20300&quot; value=&quot;Slide 177 - &amp;quot;Medical History&amp;quot;&quot;/&gt;&lt;property id=&quot;20302&quot; value=&quot;1&quot;/&gt;&lt;property id=&quot;20303&quot; value=&quot;-1&quot;/&gt;&lt;property id=&quot;20307&quot; value=&quot;731&quot;/&gt;&lt;property id=&quot;20309&quot; value=&quot;-1&quot;/&gt;&lt;property id=&quot;20312&quot; value=&quot;0&quot;/&gt;&lt;/object&gt;&lt;object type=&quot;3&quot; unique_id=&quot;34865&quot;&gt;&lt;property id=&quot;20148&quot; value=&quot;5&quot;/&gt;&lt;property id=&quot;20300&quot; value=&quot;Slide 183 - &amp;quot;Make It Work for you&amp;quot;&quot;/&gt;&lt;property id=&quot;20302&quot; value=&quot;1&quot;/&gt;&lt;property id=&quot;20303&quot; value=&quot;-1&quot;/&gt;&lt;property id=&quot;20307&quot; value=&quot;732&quot;/&gt;&lt;property id=&quot;20309&quot; value=&quot;-1&quot;/&gt;&lt;property id=&quot;20312&quot; value=&quot;0&quot;/&gt;&lt;/object&gt;&lt;object type=&quot;3&quot; unique_id=&quot;34866&quot;&gt;&lt;property id=&quot;20148&quot; value=&quot;5&quot;/&gt;&lt;property id=&quot;20300&quot; value=&quot;Slide 189 - &amp;quot;The OSHA HAZCOM Standard&amp;quot;&quot;/&gt;&lt;property id=&quot;20302&quot; value=&quot;1&quot;/&gt;&lt;property id=&quot;20303&quot; value=&quot;-1&quot;/&gt;&lt;property id=&quot;20307&quot; value=&quot;733&quot;/&gt;&lt;property id=&quot;20309&quot; value=&quot;-1&quot;/&gt;&lt;property id=&quot;20312&quot; value=&quot;0&quot;/&gt;&lt;/object&gt;&lt;object type=&quot;3&quot; unique_id=&quot;34867&quot;&gt;&lt;property id=&quot;20148&quot; value=&quot;5&quot;/&gt;&lt;property id=&quot;20300&quot; value=&quot;Slide 191 - &amp;quot;HAZCOM Pictograms&amp;quot;&quot;/&gt;&lt;property id=&quot;20302&quot; value=&quot;1&quot;/&gt;&lt;property id=&quot;20303&quot; value=&quot;-1&quot;/&gt;&lt;property id=&quot;20307&quot; value=&quot;734&quot;/&gt;&lt;property id=&quot;20309&quot; value=&quot;-1&quot;/&gt;&lt;property id=&quot;20312&quot; value=&quot;0&quot;/&gt;&lt;/object&gt;&lt;object type=&quot;3&quot; unique_id=&quot;39985&quot;&gt;&lt;property id=&quot;20148&quot; value=&quot;5&quot;/&gt;&lt;property id=&quot;20300&quot; value=&quot;Slide 220 - &amp;quot;Chemical Cartridges for APRs&amp;quot;&quot;/&gt;&lt;property id=&quot;20302&quot; value=&quot;1&quot;/&gt;&lt;property id=&quot;20303&quot; value=&quot;-1&quot;/&gt;&lt;property id=&quot;20307&quot; value=&quot;735&quot;/&gt;&lt;property id=&quot;20309&quot; value=&quot;-1&quot;/&gt;&lt;property id=&quot;20312&quot; value=&quot;0&quot;/&gt;&lt;/object&gt;&lt;object type=&quot;3&quot; unique_id=&quot;39986&quot;&gt;&lt;property id=&quot;20148&quot; value=&quot;5&quot;/&gt;&lt;property id=&quot;20300&quot; value=&quot;Slide 222 - &amp;quot;How Long Do the Filters or Cartridges Last?&amp;quot;&quot;/&gt;&lt;property id=&quot;20302&quot; value=&quot;1&quot;/&gt;&lt;property id=&quot;20303&quot; value=&quot;-1&quot;/&gt;&lt;property id=&quot;20307&quot; value=&quot;736&quot;/&gt;&lt;property id=&quot;20309&quot; value=&quot;-1&quot;/&gt;&lt;property id=&quot;20312&quot; value=&quot;0&quot;/&gt;&lt;/object&gt;&lt;object type=&quot;3&quot; unique_id=&quot;39987&quot;&gt;&lt;property id=&quot;20148&quot; value=&quot;5&quot;/&gt;&lt;property id=&quot;20300&quot; value=&quot;Slide 230 - &amp;quot;&amp;#x0D;&amp;#x0A;Why Choose the Right Respirator?&amp;#x0D;&amp;#x0A;&amp;quot;&quot;/&gt;&lt;property id=&quot;20302&quot; value=&quot;1&quot;/&gt;&lt;property id=&quot;20303&quot; value=&quot;-1&quot;/&gt;&lt;property id=&quot;20307&quot; value=&quot;737&quot;/&gt;&lt;property id=&quot;20309&quot; value=&quot;-1&quot;/&gt;&lt;property id=&quot;20312&quot; value=&quot;0&quot;/&gt;&lt;/object&gt;&lt;object type=&quot;3&quot; unique_id=&quot;39988&quot;&gt;&lt;property id=&quot;20148&quot; value=&quot;5&quot;/&gt;&lt;property id=&quot;20300&quot; value=&quot;Slide 232 - &amp;quot;&amp;#x0D;&amp;#x0A;Color Code for APR Cartridges&amp;#x0D;&amp;#x0A;&amp;quot;&quot;/&gt;&lt;property id=&quot;20302&quot; value=&quot;1&quot;/&gt;&lt;property id=&quot;20303&quot; value=&quot;-1&quot;/&gt;&lt;property id=&quot;20307&quot; value=&quot;738&quot;/&gt;&lt;property id=&quot;20309&quot; value=&quot;-1&quot;/&gt;&lt;property id=&quot;20312&quot; value=&quot;0&quot;/&gt;&lt;/object&gt;&lt;object type=&quot;3&quot; unique_id=&quot;39989&quot;&gt;&lt;property id=&quot;20148&quot; value=&quot;5&quot;/&gt;&lt;property id=&quot;20300&quot; value=&quot;Slide 234 - &amp;quot;Medical Fitness to Wear a Respirator&amp;quot;&quot;/&gt;&lt;property id=&quot;20302&quot; value=&quot;1&quot;/&gt;&lt;property id=&quot;20303&quot; value=&quot;-1&quot;/&gt;&lt;property id=&quot;20307&quot; value=&quot;739&quot;/&gt;&lt;property id=&quot;20309&quot; value=&quot;-1&quot;/&gt;&lt;property id=&quot;20312&quot; value=&quot;0&quot;/&gt;&lt;/object&gt;&lt;object type=&quot;3&quot; unique_id=&quot;39990&quot;&gt;&lt;property id=&quot;20148&quot; value=&quot;5&quot;/&gt;&lt;property id=&quot;20300&quot; value=&quot;Slide 236 - &amp;quot;Respiratory Protection Programs&amp;quot;&quot;/&gt;&lt;property id=&quot;20302&quot; value=&quot;1&quot;/&gt;&lt;property id=&quot;20303&quot; value=&quot;-1&quot;/&gt;&lt;property id=&quot;20307&quot; value=&quot;740&quot;/&gt;&lt;property id=&quot;20309&quot; value=&quot;-1&quot;/&gt;&lt;property id=&quot;20312&quot; value=&quot;0&quot;/&gt;&lt;/object&gt;&lt;object type=&quot;3&quot; unique_id=&quot;39991&quot;&gt;&lt;property id=&quot;20148&quot; value=&quot;5&quot;/&gt;&lt;property id=&quot;20300&quot; value=&quot;Slide 523 - &amp;quot;HELP / How to Navigate&amp;quot;&quot;/&gt;&lt;property id=&quot;20302&quot; value=&quot;1&quot;/&gt;&lt;property id=&quot;20303&quot; value=&quot;-1&quot;/&gt;&lt;property id=&quot;20307&quot; value=&quot;741&quot;/&gt;&lt;property id=&quot;20309&quot; value=&quot;-1&quot;/&gt;&lt;property id=&quot;20312&quot; value=&quot;0&quot;/&gt;&lt;/object&gt;&lt;object type=&quot;3&quot; unique_id=&quot;39992&quot;&gt;&lt;property id=&quot;20148&quot; value=&quot;5&quot;/&gt;&lt;property id=&quot;20300&quot; value=&quot;Slide 524&quot;/&gt;&lt;property id=&quot;20302&quot; value=&quot;1&quot;/&gt;&lt;property id=&quot;20303&quot; value=&quot;-1&quot;/&gt;&lt;property id=&quot;20307&quot; value=&quot;742&quot;/&gt;&lt;property id=&quot;20309&quot; value=&quot;-1&quot;/&gt;&lt;property id=&quot;20312&quot; value=&quot;0&quot;/&gt;&lt;/object&gt;&lt;object type=&quot;3&quot; unique_id=&quot;40939&quot;&gt;&lt;property id=&quot;20148&quot; value=&quot;5&quot;/&gt;&lt;property id=&quot;20300&quot; value=&quot;Slide 251 - &amp;quot;When Do You Need an Atmosphere-Supplying Respirator?&amp;quot;&quot;/&gt;&lt;property id=&quot;20302&quot; value=&quot;1&quot;/&gt;&lt;property id=&quot;20303&quot; value=&quot;-1&quot;/&gt;&lt;property id=&quot;20307&quot; value=&quot;743&quot;/&gt;&lt;property id=&quot;20309&quot; value=&quot;-1&quot;/&gt;&lt;property id=&quot;20312&quot; value=&quot;0&quot;/&gt;&lt;/object&gt;&lt;object type=&quot;3&quot; unique_id=&quot;40940&quot;&gt;&lt;property id=&quot;20148&quot; value=&quot;5&quot;/&gt;&lt;property id=&quot;20300&quot; value=&quot;Slide 259 - &amp;quot;Medical Fitness to Use an Atmosphere-Supplying Respirator&amp;quot;&quot;/&gt;&lt;property id=&quot;20302&quot; value=&quot;1&quot;/&gt;&lt;property id=&quot;20303&quot; value=&quot;-1&quot;/&gt;&lt;property id=&quot;20307&quot; value=&quot;744&quot;/&gt;&lt;property id=&quot;20309&quot; value=&quot;-1&quot;/&gt;&lt;property id=&quot;20312&quot; value=&quot;0&quot;/&gt;&lt;/object&gt;&lt;object type=&quot;3&quot; unique_id=&quot;43775&quot;&gt;&lt;property id=&quot;20148&quot; value=&quot;5&quot;/&gt;&lt;property id=&quot;20300&quot; value=&quot;Slide 274 - &amp;quot;Levels of Protection&amp;quot;&quot;/&gt;&lt;property id=&quot;20302&quot; value=&quot;1&quot;/&gt;&lt;property id=&quot;20303&quot; value=&quot;-1&quot;/&gt;&lt;property id=&quot;20307&quot; value=&quot;745&quot;/&gt;&lt;property id=&quot;20309&quot; value=&quot;-1&quot;/&gt;&lt;property id=&quot;20312&quot; value=&quot;0&quot;/&gt;&lt;/object&gt;&lt;object type=&quot;3&quot; unique_id=&quot;43776&quot;&gt;&lt;property id=&quot;20148&quot; value=&quot;5&quot;/&gt;&lt;property id=&quot;20300&quot; value=&quot;Slide 280 - &amp;quot;Which Level of Protection Should You Use?&amp;quot;&quot;/&gt;&lt;property id=&quot;20302&quot; value=&quot;1&quot;/&gt;&lt;property id=&quot;20303&quot; value=&quot;-1&quot;/&gt;&lt;property id=&quot;20307&quot; value=&quot;746&quot;/&gt;&lt;property id=&quot;20309&quot; value=&quot;-1&quot;/&gt;&lt;property id=&quot;20312&quot; value=&quot;0&quot;/&gt;&lt;/object&gt;&lt;object type=&quot;3&quot; unique_id=&quot;43777&quot;&gt;&lt;property id=&quot;20148&quot; value=&quot;5&quot;/&gt;&lt;property id=&quot;20300&quot; value=&quot;Slide 287 - &amp;quot;Some Things to Remember about CPC&amp;quot;&quot;/&gt;&lt;property id=&quot;20302&quot; value=&quot;1&quot;/&gt;&lt;property id=&quot;20303&quot; value=&quot;-1&quot;/&gt;&lt;property id=&quot;20307&quot; value=&quot;747&quot;/&gt;&lt;property id=&quot;20309&quot; value=&quot;-1&quot;/&gt;&lt;property id=&quot;20312&quot; value=&quot;0&quot;/&gt;&lt;/object&gt;&lt;object type=&quot;3&quot; unique_id=&quot;45678&quot;&gt;&lt;property id=&quot;20148&quot; value=&quot;5&quot;/&gt;&lt;property id=&quot;20300&quot; value=&quot;Slide 293 - &amp;quot;Why Decon Is Important?&amp;quot;&quot;/&gt;&lt;property id=&quot;20302&quot; value=&quot;1&quot;/&gt;&lt;property id=&quot;20303&quot; value=&quot;-1&quot;/&gt;&lt;property id=&quot;20307&quot; value=&quot;748&quot;/&gt;&lt;property id=&quot;20309&quot; value=&quot;-1&quot;/&gt;&lt;property id=&quot;20312&quot; value=&quot;0&quot;/&gt;&lt;/object&gt;&lt;object type=&quot;3&quot; unique_id=&quot;46159&quot;&gt;&lt;property id=&quot;20148&quot; value=&quot;5&quot;/&gt;&lt;property id=&quot;20300&quot; value=&quot;Slide 355 - &amp;quot;&amp;#x0D;&amp;#x0A;Safe Work Practices: Materials Handling&amp;#x0D;&amp;#x0A;&amp;quot;&quot;/&gt;&lt;property id=&quot;20302&quot; value=&quot;1&quot;/&gt;&lt;property id=&quot;20303&quot; value=&quot;-1&quot;/&gt;&lt;property id=&quot;20307&quot; value=&quot;749&quot;/&gt;&lt;property id=&quot;20309&quot; value=&quot;-1&quot;/&gt;&lt;property id=&quot;20312&quot; value=&quot;0&quot;/&gt;&lt;/object&gt;&lt;object type=&quot;3&quot; unique_id=&quot;48545&quot;&gt;&lt;property id=&quot;20148&quot; value=&quot;5&quot;/&gt;&lt;property id=&quot;20300&quot; value=&quot;Slide 356 - &amp;quot;Safe Work Practices: Materials Handling&amp;quot;&quot;/&gt;&lt;property id=&quot;20302&quot; value=&quot;1&quot;/&gt;&lt;property id=&quot;20303&quot; value=&quot;-1&quot;/&gt;&lt;property id=&quot;20307&quot; value=&quot;750&quot;/&gt;&lt;property id=&quot;20309&quot; value=&quot;-1&quot;/&gt;&lt;property id=&quot;20312&quot; value=&quot;0&quot;/&gt;&lt;/object&gt;&lt;object type=&quot;3&quot; unique_id=&quot;48546&quot;&gt;&lt;property id=&quot;20148&quot; value=&quot;5&quot;/&gt;&lt;property id=&quot;20300&quot; value=&quot;Slide 404 - &amp;quot;What does Hazmat Mean?&amp;quot;&quot;/&gt;&lt;property id=&quot;20302&quot; value=&quot;1&quot;/&gt;&lt;property id=&quot;20303&quot; value=&quot;-1&quot;/&gt;&lt;property id=&quot;20307&quot; value=&quot;751&quot;/&gt;&lt;property id=&quot;20309&quot; value=&quot;-1&quot;/&gt;&lt;property id=&quot;20312&quot; value=&quot;0&quot;/&gt;&lt;/object&gt;&lt;object type=&quot;3&quot; unique_id=&quot;49988&quot;&gt;&lt;property id=&quot;20148&quot; value=&quot;5&quot;/&gt;&lt;property id=&quot;20300&quot; value=&quot;Slide 442 - &amp;quot;1,001 Pound Rule&amp;quot;&quot;/&gt;&lt;property id=&quot;20302&quot; value=&quot;1&quot;/&gt;&lt;property id=&quot;20303&quot; value=&quot;-1&quot;/&gt;&lt;property id=&quot;20307&quot; value=&quot;752&quot;/&gt;&lt;property id=&quot;20309&quot; value=&quot;-1&quot;/&gt;&lt;property id=&quot;20312&quot; value=&quot;0&quot;/&gt;&lt;/object&gt;&lt;object type=&quot;3&quot; unique_id=&quot;49989&quot;&gt;&lt;property id=&quot;20148&quot; value=&quot;5&quot;/&gt;&lt;property id=&quot;20300&quot; value=&quot;Slide 465 - &amp;quot;DOT Segregation Table&amp;quot;&quot;/&gt;&lt;property id=&quot;20302&quot; value=&quot;1&quot;/&gt;&lt;property id=&quot;20303&quot; value=&quot;-1&quot;/&gt;&lt;property id=&quot;20307&quot; value=&quot;753&quot;/&gt;&lt;property id=&quot;20309&quot; value=&quot;-1&quot;/&gt;&lt;property id=&quot;20312&quot; value=&quot;0&quot;/&gt;&lt;/object&gt;&lt;object type=&quot;3&quot; unique_id=&quot;49990&quot;&gt;&lt;property id=&quot;20148&quot; value=&quot;5&quot;/&gt;&lt;property id=&quot;20300&quot; value=&quot;Slide 526 - &amp;quot;Resources&amp;quot;&quot;/&gt;&lt;property id=&quot;20302&quot; value=&quot;1&quot;/&gt;&lt;property id=&quot;20303&quot; value=&quot;-1&quot;/&gt;&lt;property id=&quot;20307&quot; value=&quot;754&quot;/&gt;&lt;property id=&quot;20309&quot; value=&quot;-1&quot;/&gt;&lt;property id=&quot;20312&quot; value=&quot;0&quot;/&gt;&lt;/object&gt;&lt;object type=&quot;3&quot; unique_id=&quot;52872&quot;&gt;&lt;property id=&quot;20148&quot; value=&quot;5&quot;/&gt;&lt;property id=&quot;20300&quot; value=&quot;Slide 8 - &amp;quot;Introduction&amp;#x0D;&amp;#x0A;&amp;amp; &amp;#x0D;&amp;#x0A;Pretest&amp;quot;&quot;/&gt;&lt;property id=&quot;20302&quot; value=&quot;1&quot;/&gt;&lt;property id=&quot;20303&quot; value=&quot;-1&quot;/&gt;&lt;property id=&quot;20307&quot; value=&quot;755&quot;/&gt;&lt;property id=&quot;20309&quot; value=&quot;-1&quot;/&gt;&lt;property id=&quot;20312&quot; value=&quot;0&quot;/&gt;&lt;/object&gt;&lt;object type=&quot;3&quot; unique_id=&quot;52873&quot;&gt;&lt;property id=&quot;20148&quot; value=&quot;5&quot;/&gt;&lt;property id=&quot;20300&quot; value=&quot;Slide 9 - &amp;quot;Introduction &amp;amp; Pretest&amp;quot;&quot;/&gt;&lt;property id=&quot;20302&quot; value=&quot;1&quot;/&gt;&lt;property id=&quot;20303&quot; value=&quot;-1&quot;/&gt;&lt;property id=&quot;20307&quot; value=&quot;756&quot;/&gt;&lt;property id=&quot;20309&quot; value=&quot;-1&quot;/&gt;&lt;property id=&quot;20312&quot; value=&quot;0&quot;/&gt;&lt;/object&gt;&lt;object type=&quot;3&quot; unique_id=&quot;55764&quot;&gt;&lt;property id=&quot;20148&quot; value=&quot;5&quot;/&gt;&lt;property id=&quot;20300&quot; value=&quot;Slide 527 - &amp;quot;Resources&amp;quot;&quot;/&gt;&lt;property id=&quot;20302&quot; value=&quot;1&quot;/&gt;&lt;property id=&quot;20303&quot; value=&quot;-1&quot;/&gt;&lt;property id=&quot;20307&quot; value=&quot;758&quot;/&gt;&lt;property id=&quot;20309&quot; value=&quot;-1&quot;/&gt;&lt;property id=&quot;20312&quot; value=&quot;0&quot;/&gt;&lt;/object&gt;&lt;object type=&quot;3&quot; unique_id=&quot;57211&quot;&gt;&lt;property id=&quot;20148&quot; value=&quot;5&quot;/&gt;&lt;property id=&quot;20300&quot; value=&quot;Slide 521 - &amp;quot;Thank you for your&amp;#x0D;&amp;#x0A;Participation&amp;quot;&quot;/&gt;&lt;property id=&quot;20302&quot; value=&quot;1&quot;/&gt;&lt;property id=&quot;20303&quot; value=&quot;-1&quot;/&gt;&lt;property id=&quot;20307&quot; value=&quot;759&quot;/&gt;&lt;property id=&quot;20309&quot; value=&quot;-1&quot;/&gt;&lt;property id=&quot;20312&quot; value=&quot;0&quot;/&gt;&lt;/object&gt;&lt;object type=&quot;3&quot; unique_id=&quot;70387&quot;&gt;&lt;property id=&quot;20148&quot; value=&quot;5&quot;/&gt;&lt;property id=&quot;20300&quot; value=&quot;Slide 416 - &amp;quot;DOT Hazard Classes and Divisions&amp;quot;&quot;/&gt;&lt;property id=&quot;20302&quot; value=&quot;1&quot;/&gt;&lt;property id=&quot;20303&quot; value=&quot;-1&quot;/&gt;&lt;property id=&quot;20307&quot; value=&quot;767&quot;/&gt;&lt;property id=&quot;20309&quot; value=&quot;-1&quot;/&gt;&lt;property id=&quot;20312&quot; value=&quot;0&quot;/&gt;&lt;/object&gt;&lt;object type=&quot;3&quot; unique_id=&quot;70388&quot;&gt;&lt;property id=&quot;20148&quot; value=&quot;5&quot;/&gt;&lt;property id=&quot;20300&quot; value=&quot;Slide 440 - &amp;quot;Placards for Non-Bulk Carriers&amp;quot;&quot;/&gt;&lt;property id=&quot;20302&quot; value=&quot;1&quot;/&gt;&lt;property id=&quot;20303&quot; value=&quot;-1&quot;/&gt;&lt;property id=&quot;20307&quot; value=&quot;768&quot;/&gt;&lt;property id=&quot;20309&quot; value=&quot;-1&quot;/&gt;&lt;property id=&quot;20312&quot; value=&quot;0&quot;/&gt;&lt;/object&gt;&lt;object type=&quot;3&quot; unique_id=&quot;70389&quot;&gt;&lt;property id=&quot;20148&quot; value=&quot;5&quot;/&gt;&lt;property id=&quot;20300&quot; value=&quot;Slide 456 - &amp;quot;&amp;#x0D;&amp;#x0A;Uniform Hazardous Waste Manifest (UHWM)&amp;#x0D;&amp;#x0A;&amp;quot;&quot;/&gt;&lt;property id=&quot;20302&quot; value=&quot;1&quot;/&gt;&lt;property id=&quot;20303&quot; value=&quot;-1&quot;/&gt;&lt;property id=&quot;20307&quot; value=&quot;769&quot;/&gt;&lt;property id=&quot;20309&quot; value=&quot;-1&quot;/&gt;&lt;property id=&quot;20312&quot; value=&quot;0&quot;/&gt;&lt;/object&gt;&lt;object type=&quot;3&quot; unique_id=&quot;78808&quot;&gt;&lt;property id=&quot;20148&quot; value=&quot;5&quot;/&gt;&lt;property id=&quot;20300&quot; value=&quot;Slide 47 - &amp;quot;&amp;#x0D;&amp;#x0A;&amp;quot;&quot;/&gt;&lt;property id=&quot;20302&quot; value=&quot;1&quot;/&gt;&lt;property id=&quot;20303&quot; value=&quot;-1&quot;/&gt;&lt;property id=&quot;20307&quot; value=&quot;771&quot;/&gt;&lt;property id=&quot;20309&quot; value=&quot;-1&quot;/&gt;&lt;property id=&quot;20312&quot; value=&quot;0&quot;/&gt;&lt;/object&gt;&lt;object type=&quot;3&quot; unique_id=&quot;78809&quot;&gt;&lt;property id=&quot;20148&quot; value=&quot;5&quot;/&gt;&lt;property id=&quot;20300&quot; value=&quot;Slide 52 - &amp;quot;&amp;#x0D;&amp;#x0A;&amp;#x0D;&amp;#x0A;&amp;quot;&quot;/&gt;&lt;property id=&quot;20302&quot; value=&quot;1&quot;/&gt;&lt;property id=&quot;20303&quot; value=&quot;-1&quot;/&gt;&lt;property id=&quot;20307&quot; value=&quot;772&quot;/&gt;&lt;property id=&quot;20309&quot; value=&quot;-1&quot;/&gt;&lt;property id=&quot;20312&quot; value=&quot;0&quot;/&gt;&lt;/object&gt;&lt;object type=&quot;3&quot; unique_id=&quot;78810&quot;&gt;&lt;property id=&quot;20148&quot; value=&quot;5&quot;/&gt;&lt;property id=&quot;20300&quot; value=&quot;Slide 54&quot;/&gt;&lt;property id=&quot;20302&quot; value=&quot;1&quot;/&gt;&lt;property id=&quot;20303&quot; value=&quot;-1&quot;/&gt;&lt;property id=&quot;20307&quot; value=&quot;773&quot;/&gt;&lt;property id=&quot;20309&quot; value=&quot;-1&quot;/&gt;&lt;property id=&quot;20312&quot; value=&quot;0&quot;/&gt;&lt;/object&gt;&lt;object type=&quot;3&quot; unique_id=&quot;78811&quot;&gt;&lt;property id=&quot;20148&quot; value=&quot;5&quot;/&gt;&lt;property id=&quot;20300&quot; value=&quot;Slide 56&quot;/&gt;&lt;property id=&quot;20302&quot; value=&quot;1&quot;/&gt;&lt;property id=&quot;20303&quot; value=&quot;-1&quot;/&gt;&lt;property id=&quot;20307&quot; value=&quot;774&quot;/&gt;&lt;property id=&quot;20309&quot; value=&quot;-1&quot;/&gt;&lt;property id=&quot;20312&quot; value=&quot;0&quot;/&gt;&lt;/object&gt;&lt;object type=&quot;3&quot; unique_id=&quot;78812&quot;&gt;&lt;property id=&quot;20148&quot; value=&quot;5&quot;/&gt;&lt;property id=&quot;20300&quot; value=&quot;Slide 158&quot;/&gt;&lt;property id=&quot;20302&quot; value=&quot;1&quot;/&gt;&lt;property id=&quot;20303&quot; value=&quot;-1&quot;/&gt;&lt;property id=&quot;20307&quot; value=&quot;775&quot;/&gt;&lt;property id=&quot;20309&quot; value=&quot;-1&quot;/&gt;&lt;property id=&quot;20312&quot; value=&quot;0&quot;/&gt;&lt;/object&gt;&lt;object type=&quot;3&quot; unique_id=&quot;78813&quot;&gt;&lt;property id=&quot;20148&quot; value=&quot;5&quot;/&gt;&lt;property id=&quot;20300&quot; value=&quot;Slide 378&quot;/&gt;&lt;property id=&quot;20302&quot; value=&quot;1&quot;/&gt;&lt;property id=&quot;20303&quot; value=&quot;-1&quot;/&gt;&lt;property id=&quot;20307&quot; value=&quot;776&quot;/&gt;&lt;property id=&quot;20309&quot; value=&quot;-1&quot;/&gt;&lt;property id=&quot;20312&quot; value=&quot;0&quot;/&gt;&lt;/object&gt;&lt;object type=&quot;3&quot; unique_id=&quot;78814&quot;&gt;&lt;property id=&quot;20148&quot; value=&quot;5&quot;/&gt;&lt;property id=&quot;20300&quot; value=&quot;Slide 490&quot;/&gt;&lt;property id=&quot;20302&quot; value=&quot;1&quot;/&gt;&lt;property id=&quot;20303&quot; value=&quot;-1&quot;/&gt;&lt;property id=&quot;20307&quot; value=&quot;777&quot;/&gt;&lt;property id=&quot;20309&quot; value=&quot;-1&quot;/&gt;&lt;property id=&quot;20312&quot; value=&quot;0&quot;/&gt;&lt;/object&gt;&lt;object type=&quot;3&quot; unique_id=&quot;91702&quot;&gt;&lt;property id=&quot;20148&quot; value=&quot;5&quot;/&gt;&lt;property id=&quot;20300&quot; value=&quot;Slide 4 - &amp;quot;About the Teamsters&amp;#x0D;&amp;#x0A;Workers founded the International Brotherhood of Teamsters (IBT) in 1903. Today the Teamsters a&quot;/&gt;&lt;property id=&quot;20302&quot; value=&quot;1&quot;/&gt;&lt;property id=&quot;20303&quot; value=&quot;-1&quot;/&gt;&lt;property id=&quot;20307&quot; value=&quot;779&quot;/&gt;&lt;property id=&quot;20309&quot; value=&quot;-1&quot;/&gt;&lt;property id=&quot;20312&quot; value=&quot;0&quot;/&gt;&lt;/object&gt;&lt;object type=&quot;3&quot; unique_id=&quot;91703&quot;&gt;&lt;property id=&quot;20148&quot; value=&quot;5&quot;/&gt;&lt;property id=&quot;20300&quot; value=&quot;Slide 6 - &amp;quot;Teamster Training Centers &amp;#x0D;&amp;#x0A;Teamster Training Centers have classrooms and outdoor areas for realistic hands-on activ&quot;/&gt;&lt;property id=&quot;20302&quot; value=&quot;1&quot;/&gt;&lt;property id=&quot;20303&quot; value=&quot;-1&quot;/&gt;&lt;property id=&quot;20307&quot; value=&quot;780&quot;/&gt;&lt;property id=&quot;20309&quot; value=&quot;-1&quot;/&gt;&lt;property id=&quot;20312&quot; value=&quot;0&quot;/&gt;&lt;/object&gt;&lt;object type=&quot;3&quot; unique_id=&quot;91704&quot;&gt;&lt;property id=&quot;20148&quot; value=&quot;5&quot;/&gt;&lt;property id=&quot;20300&quot; value=&quot;Slide 35 - &amp;quot;5. IDENTIFY four incompatible chemical combinations.&amp;#x0D;&amp;#x0A; &amp;#x0D;&amp;#x0A;6. EXPLAIN the purpose and procedure for bonding and ground&quot;/&gt;&lt;property id=&quot;20302&quot; value=&quot;1&quot;/&gt;&lt;property id=&quot;20303&quot; value=&quot;-1&quot;/&gt;&lt;property id=&quot;20307&quot; value=&quot;781&quot;/&gt;&lt;property id=&quot;20309&quot; value=&quot;-1&quot;/&gt;&lt;property id=&quot;20312&quot; value=&quot;0&quot;/&gt;&lt;/object&gt;&lt;object type=&quot;3&quot; unique_id=&quot;105682&quot;&gt;&lt;property id=&quot;20148&quot; value=&quot;5&quot;/&gt;&lt;property id=&quot;20300&quot; value=&quot;Slide 7&quot;/&gt;&lt;property id=&quot;20302&quot; value=&quot;1&quot;/&gt;&lt;property id=&quot;20303&quot; value=&quot;-1&quot;/&gt;&lt;property id=&quot;20307&quot; value=&quot;782&quot;/&gt;&lt;property id=&quot;20309&quot; value=&quot;-1&quot;/&gt;&lt;property id=&quot;20312&quot; value=&quot;0&quot;/&gt;&lt;/object&gt;&lt;object type=&quot;3&quot; unique_id=&quot;110179&quot;&gt;&lt;property id=&quot;20148&quot; value=&quot;5&quot;/&gt;&lt;property id=&quot;20300&quot; value=&quot;Slide 240&quot;/&gt;&lt;property id=&quot;20302&quot; value=&quot;1&quot;/&gt;&lt;property id=&quot;20303&quot; value=&quot;-1&quot;/&gt;&lt;property id=&quot;20307&quot; value=&quot;783&quot;/&gt;&lt;property id=&quot;20309&quot; value=&quot;-1&quot;/&gt;&lt;property id=&quot;20312&quot; value=&quot;0&quot;/&gt;&lt;/object&gt;&lt;object type=&quot;3&quot; unique_id=&quot;110180&quot;&gt;&lt;property id=&quot;20148&quot; value=&quot;5&quot;/&gt;&lt;property id=&quot;20300&quot; value=&quot;Slide 241&quot;/&gt;&lt;property id=&quot;20302&quot; value=&quot;1&quot;/&gt;&lt;property id=&quot;20303&quot; value=&quot;-1&quot;/&gt;&lt;property id=&quot;20307&quot; value=&quot;784&quot;/&gt;&lt;property id=&quot;20309&quot; value=&quot;-1&quot;/&gt;&lt;property id=&quot;20312&quot; value=&quot;0&quot;/&gt;&lt;/object&gt;&lt;object type=&quot;3&quot; unique_id=&quot;110181&quot;&gt;&lt;property id=&quot;20148&quot; value=&quot;5&quot;/&gt;&lt;property id=&quot;20300&quot; value=&quot;Slide 242&quot;/&gt;&lt;property id=&quot;20302&quot; value=&quot;1&quot;/&gt;&lt;property id=&quot;20303&quot; value=&quot;-1&quot;/&gt;&lt;property id=&quot;20307&quot; value=&quot;785&quot;/&gt;&lt;property id=&quot;20309&quot; value=&quot;-1&quot;/&gt;&lt;property id=&quot;20312&quot; value=&quot;0&quot;/&gt;&lt;/object&gt;&lt;object type=&quot;3&quot; unique_id=&quot;110689&quot;&gt;&lt;property id=&quot;20148&quot; value=&quot;5&quot;/&gt;&lt;property id=&quot;20300&quot; value=&quot;Slide 198 - &amp;quot;&amp;#x0D;&amp;#x0A;HMIS - Hazardous Materials Identification System&amp;#x0D;&amp;#x0A;&amp;quot;&quot;/&gt;&lt;property id=&quot;20307&quot; value=&quot;786&quot;/&gt;&lt;/object&gt;&lt;object type=&quot;3&quot; unique_id=&quot;115297&quot;&gt;&lt;property id=&quot;20148&quot; value=&quot;5&quot;/&gt;&lt;property id=&quot;20300&quot; value=&quot;Slide 46&quot;/&gt;&lt;property id=&quot;20307&quot; value=&quot;789&quot;/&gt;&lt;/object&gt;&lt;object type=&quot;3&quot; unique_id=&quot;118856&quot;&gt;&lt;property id=&quot;20148&quot; value=&quot;5&quot;/&gt;&lt;property id=&quot;20300&quot; value=&quot;Slide 48 - &amp;quot;&amp;#x0D;&amp;#x0A;&amp;quot;&quot;/&gt;&lt;property id=&quot;20307&quot; value=&quot;792&quot;/&gt;&lt;/object&gt;&lt;object type=&quot;3&quot; unique_id=&quot;118857&quot;&gt;&lt;property id=&quot;20148&quot; value=&quot;5&quot;/&gt;&lt;property id=&quot;20300&quot; value=&quot;Slide 49 - &amp;quot;&amp;#x0D;&amp;#x0A;&amp;quot;&quot;/&gt;&lt;property id=&quot;20307&quot; value=&quot;793&quot;/&gt;&lt;/object&gt;&lt;object type=&quot;3&quot; unique_id=&quot;121403&quot;&gt;&lt;property id=&quot;20148&quot; value=&quot;5&quot;/&gt;&lt;property id=&quot;20300&quot; value=&quot;Slide 243&quot;/&gt;&lt;property id=&quot;20307&quot; value=&quot;794&quot;/&gt;&lt;/object&gt;&lt;object type=&quot;3&quot; unique_id=&quot;121415&quot;&gt;&lt;property id=&quot;20148&quot; value=&quot;5&quot;/&gt;&lt;property id=&quot;20300&quot; value=&quot;Slide 39 - &amp;quot;“Safety” and  “Accidents” Defined&amp;quot;&quot;/&gt;&lt;property id=&quot;20307&quot; value=&quot;796&quot;/&gt;&lt;/object&gt;&lt;object type=&quot;3&quot; unique_id=&quot;121416&quot;&gt;&lt;property id=&quot;20148&quot; value=&quot;5&quot;/&gt;&lt;property id=&quot;20300&quot; value=&quot;Slide 63 - &amp;quot;What is Fire and Explosion?&amp;quot;&quot;/&gt;&lt;property id=&quot;20307&quot; value=&quot;797&quot;/&gt;&lt;/object&gt;&lt;object type=&quot;3&quot; unique_id=&quot;121417&quot;&gt;&lt;property id=&quot;20148&quot; value=&quot;5&quot;/&gt;&lt;property id=&quot;20300&quot; value=&quot;Slide 78 - &amp;quot;Review Questions for Chapter 2&amp;quot;&quot;/&gt;&lt;property id=&quot;20307&quot; value=&quot;798&quot;/&gt;&lt;/object&gt;&lt;object type=&quot;3&quot; unique_id=&quot;121418&quot;&gt;&lt;property id=&quot;20148&quot; value=&quot;5&quot;/&gt;&lt;property id=&quot;20300&quot; value=&quot;Slide 82 - &amp;quot;2. IDENTIFY the proper definition of these terms:&amp;#x0D;&amp;#x0A; &amp;#x0D;&amp;#x0A;a. Cancer  &amp;#x0D;&amp;#x0A;b. Acute Effect &amp;#x0D;&amp;#x0A;c. Chronic Effect &amp;#x0D;&amp;#x0A;d. Latency Per&quot;/&gt;&lt;property id=&quot;20307&quot; value=&quot;799&quot;/&gt;&lt;/object&gt;&lt;object type=&quot;3&quot; unique_id=&quot;121419&quot;&gt;&lt;property id=&quot;20148&quot; value=&quot;5&quot;/&gt;&lt;property id=&quot;20300&quot; value=&quot;Slide 92 - &amp;quot;What are Toxins? (Poisons)&amp;quot;&quot;/&gt;&lt;property id=&quot;20307&quot; value=&quot;800&quot;/&gt;&lt;/object&gt;&lt;object type=&quot;3&quot; unique_id=&quot;121420&quot;&gt;&lt;property id=&quot;20148&quot; value=&quot;5&quot;/&gt;&lt;property id=&quot;20300&quot; value=&quot;Slide 94 - &amp;quot;What are Toxins? (Poisons)&amp;quot;&quot;/&gt;&lt;property id=&quot;20307&quot; value=&quot;804&quot;/&gt;&lt;/object&gt;&lt;object type=&quot;3&quot; unique_id=&quot;121421&quot;&gt;&lt;property id=&quot;20148&quot; value=&quot;5&quot;/&gt;&lt;property id=&quot;20300&quot; value=&quot;Slide 95 - &amp;quot;What are Toxins? (Poisons)&amp;quot;&quot;/&gt;&lt;property id=&quot;20307&quot; value=&quot;803&quot;/&gt;&lt;/object&gt;&lt;object type=&quot;3&quot; unique_id=&quot;121422&quot;&gt;&lt;property id=&quot;20148&quot; value=&quot;5&quot;/&gt;&lt;property id=&quot;20300&quot; value=&quot;Slide 96 - &amp;quot;What are Toxins? (Poisons)&amp;quot;&quot;/&gt;&lt;property id=&quot;20307&quot; value=&quot;801&quot;/&gt;&lt;/object&gt;&lt;object type=&quot;3&quot; unique_id=&quot;121423&quot;&gt;&lt;property id=&quot;20148&quot; value=&quot;5&quot;/&gt;&lt;property id=&quot;20300&quot; value=&quot;Slide 98 - &amp;quot;What are Toxins? (Poisons)&amp;quot;&quot;/&gt;&lt;property id=&quot;20307&quot; value=&quot;802&quot;/&gt;&lt;/object&gt;&lt;object type=&quot;3&quot; unique_id=&quot;121424&quot;&gt;&lt;property id=&quot;20148&quot; value=&quot;5&quot;/&gt;&lt;property id=&quot;20300&quot; value=&quot;Slide 100 - &amp;quot;What are Toxins? (Poisons)&amp;quot;&quot;/&gt;&lt;property id=&quot;20307&quot; value=&quot;805&quot;/&gt;&lt;/object&gt;&lt;object type=&quot;3&quot; unique_id=&quot;121425&quot;&gt;&lt;property id=&quot;20148&quot; value=&quot;5&quot;/&gt;&lt;property id=&quot;20300&quot; value=&quot;Slide 103 - &amp;quot;What are Toxins? (Poisons)&amp;quot;&quot;/&gt;&lt;property id=&quot;20307&quot; value=&quot;806&quot;/&gt;&lt;/object&gt;&lt;object type=&quot;3&quot; unique_id=&quot;121426&quot;&gt;&lt;property id=&quot;20148&quot; value=&quot;5&quot;/&gt;&lt;property id=&quot;20300&quot; value=&quot;Slide 110 - &amp;quot;What are the Chemical Forms and Health Effects?&amp;quot;&quot;/&gt;&lt;property id=&quot;20307&quot; value=&quot;807&quot;/&gt;&lt;/object&gt;&lt;object type=&quot;3&quot; unique_id=&quot;121427&quot;&gt;&lt;property id=&quot;20148&quot; value=&quot;5&quot;/&gt;&lt;property id=&quot;20300&quot; value=&quot;Slide 138 - &amp;quot;&amp;#x0D;&amp;#x0A;What is Noise exposure? &amp;#x0D;&amp;#x0A;&amp;quot;&quot;/&gt;&lt;property id=&quot;20307&quot; value=&quot;808&quot;/&gt;&lt;/object&gt;&lt;object type=&quot;3&quot; unique_id=&quot;121428&quot;&gt;&lt;property id=&quot;20148&quot; value=&quot;5&quot;/&gt;&lt;property id=&quot;20300&quot; value=&quot;Slide 149 - &amp;quot;What is Vibration?&amp;quot;&quot;/&gt;&lt;property id=&quot;20307&quot; value=&quot;809&quot;/&gt;&lt;/object&gt;&lt;object type=&quot;3&quot; unique_id=&quot;121429&quot;&gt;&lt;property id=&quot;20148&quot; value=&quot;5&quot;/&gt;&lt;property id=&quot;20300&quot; value=&quot;Slide 163 - &amp;quot;Review Questions for Chapter 3&amp;quot;&quot;/&gt;&lt;property id=&quot;20307&quot; value=&quot;810&quot;/&gt;&lt;/object&gt;&lt;object type=&quot;3&quot; unique_id=&quot;121430&quot;&gt;&lt;property id=&quot;20148&quot; value=&quot;5&quot;/&gt;&lt;property id=&quot;20300&quot; value=&quot;Slide 179 - &amp;quot;&amp;#x0D;&amp;#x0A;&amp;#x0D;&amp;#x0A;Laboratory Tests&amp;#x0D;&amp;#x0A;&amp;#x0D;&amp;#x0A;&amp;quot;&quot;/&gt;&lt;property id=&quot;20307&quot; value=&quot;826&quot;/&gt;&lt;/object&gt;&lt;object type=&quot;3&quot; unique_id=&quot;121431&quot;&gt;&lt;property id=&quot;20148&quot; value=&quot;5&quot;/&gt;&lt;property id=&quot;20300&quot; value=&quot;Slide 193 - &amp;quot;Safety data Sheet (SDS)&amp;quot;&quot;/&gt;&lt;property id=&quot;20307&quot; value=&quot;811&quot;/&gt;&lt;/object&gt;&lt;object type=&quot;3&quot; unique_id=&quot;121432&quot;&gt;&lt;property id=&quot;20148&quot; value=&quot;5&quot;/&gt;&lt;property id=&quot;20300&quot; value=&quot;Slide 194 - &amp;quot;Safety data Sheet (SDS)&amp;quot;&quot;/&gt;&lt;property id=&quot;20307&quot; value=&quot;812&quot;/&gt;&lt;/object&gt;&lt;object type=&quot;3&quot; unique_id=&quot;121433&quot;&gt;&lt;property id=&quot;20148&quot; value=&quot;5&quot;/&gt;&lt;property id=&quot;20300&quot; value=&quot;Slide 203 - &amp;quot;Learning objectives&amp;#x0D;&amp;#x0A; &amp;#x0D;&amp;#x0A;This chapter discusses the respirators that workers use at hazardous waste &amp;#x0D;&amp;#x0A;sites, and focu&quot;/&gt;&lt;property id=&quot;20307&quot; value=&quot;813&quot;/&gt;&lt;/object&gt;&lt;object type=&quot;3&quot; unique_id=&quot;121434&quot;&gt;&lt;property id=&quot;20148&quot; value=&quot;5&quot;/&gt;&lt;property id=&quot;20300&quot; value=&quot;Slide 246 - &amp;quot;Review Questions for Chapter 6&amp;quot;&quot;/&gt;&lt;property id=&quot;20307&quot; value=&quot;814&quot;/&gt;&lt;/object&gt;&lt;object type=&quot;3&quot; unique_id=&quot;121435&quot;&gt;&lt;property id=&quot;20148&quot; value=&quot;5&quot;/&gt;&lt;property id=&quot;20300&quot; value=&quot;Slide 249 - &amp;quot; &amp;#x0D;&amp;#x0A; 3. IDENTIFY the limitations of: &amp;#x0D;&amp;#x0A; &amp;#x0D;&amp;#x0A;a. Self-contained breathing apparatus. &amp;#x0D;&amp;#x0A;&amp;#x0D;&amp;#x0A;b. Supplied-air respirators. &amp;#x0D;&amp;#x0A; &amp;#x0D;&amp;#x0A;4.&quot;/&gt;&lt;property id=&quot;20307&quot; value=&quot;815&quot;/&gt;&lt;/object&gt;&lt;object type=&quot;3&quot; unique_id=&quot;121436&quot;&gt;&lt;property id=&quot;20148&quot; value=&quot;5&quot;/&gt;&lt;property id=&quot;20300&quot; value=&quot;Slide 265 - &amp;quot;2. IDENTIFY the type of protective clothing and respiratory protection used in Level C.&amp;#x0D;&amp;#x0A; &amp;#x0D;&amp;#x0A;3. IDENTIFY the type of&quot;/&gt;&lt;property id=&quot;20307&quot; value=&quot;816&quot;/&gt;&lt;/object&gt;&lt;object type=&quot;3&quot; unique_id=&quot;121437&quot;&gt;&lt;property id=&quot;20148&quot; value=&quot;5&quot;/&gt;&lt;property id=&quot;20300&quot; value=&quot;Slide 292 - &amp;quot;4. DESCRIBE the layout of a decontamination line. &amp;#x0D;&amp;#x0A; &amp;#x0D;&amp;#x0A;5. DESCRIBE the general procedures for decontaminating vehic&quot;/&gt;&lt;property id=&quot;20307&quot; value=&quot;827&quot;/&gt;&lt;/object&gt;&lt;object type=&quot;3&quot; unique_id=&quot;121438&quot;&gt;&lt;property id=&quot;20148&quot; value=&quot;5&quot;/&gt;&lt;property id=&quot;20300&quot; value=&quot;Slide 295 - &amp;quot;Why Decon Is Important?&amp;quot;&quot;/&gt;&lt;property id=&quot;20307&quot; value=&quot;817&quot;/&gt;&lt;/object&gt;&lt;object type=&quot;3&quot; unique_id=&quot;121439&quot;&gt;&lt;property id=&quot;20148&quot; value=&quot;5&quot;/&gt;&lt;property id=&quot;20300&quot; value=&quot;Slide 305 - &amp;quot;&amp;#x0D;&amp;#x0A;Decon Plans&amp;#x0D;&amp;#x0A;&amp;quot;&quot;/&gt;&lt;property id=&quot;20307&quot; value=&quot;818&quot;/&gt;&lt;/object&gt;&lt;object type=&quot;3&quot; unique_id=&quot;121440&quot;&gt;&lt;property id=&quot;20148&quot; value=&quot;5&quot;/&gt;&lt;property id=&quot;20300&quot; value=&quot;Slide 315 - &amp;quot;Review Questions for Chapter 9&amp;quot;&quot;/&gt;&lt;property id=&quot;20307&quot; value=&quot;819&quot;/&gt;&lt;/object&gt;&lt;object type=&quot;3&quot; unique_id=&quot;121441&quot;&gt;&lt;property id=&quot;20148&quot; value=&quot;5&quot;/&gt;&lt;property id=&quot;20300&quot; value=&quot;Slide 342 - &amp;quot; &amp;#x0D;&amp;#x0A;3. EXPLAIN what “action level” means.&amp;#x0D;&amp;#x0A; &amp;#x0D;&amp;#x0A;4. LIST three limitations of direct reading instruments.&amp;#x0D;&amp;#x0A; &amp;#x0D;&amp;#x0A;5. EXPLAIN t&quot;/&gt;&lt;property id=&quot;20307&quot; value=&quot;820&quot;/&gt;&lt;/object&gt;&lt;object type=&quot;3&quot; unique_id=&quot;121442&quot;&gt;&lt;property id=&quot;20148&quot; value=&quot;5&quot;/&gt;&lt;property id=&quot;20300&quot; value=&quot;Slide 353 - &amp;quot; &amp;#x0D;&amp;#x0A;4. IDENTIFY the proper method for using a salvage drum.&amp;#x0D;&amp;#x0A; &amp;#x0D;&amp;#x0A;5. IDENTIFY the purpose of staging drums.&amp;#x0D;&amp;#x0A; &amp;#x0D;&amp;#x0A;6. IDENTI&quot;/&gt;&lt;property id=&quot;20307&quot; value=&quot;821&quot;/&gt;&lt;/object&gt;&lt;object type=&quot;3&quot; unique_id=&quot;121443&quot;&gt;&lt;property id=&quot;20148&quot; value=&quot;5&quot;/&gt;&lt;property id=&quot;20300&quot; value=&quot;Slide 371 - &amp;quot; &amp;#x0D;&amp;#x0A;3. IDENTIFY five other hazards found in confined spaces. &amp;#x0D;&amp;#x0A; &amp;#x0D;&amp;#x0A;4. IDENTIFY the requirements for a confined space p&quot;/&gt;&lt;property id=&quot;20307&quot; value=&quot;822&quot;/&gt;&lt;/object&gt;&lt;object type=&quot;3&quot; unique_id=&quot;121444&quot;&gt;&lt;property id=&quot;20148&quot; value=&quot;5&quot;/&gt;&lt;property id=&quot;20300&quot; value=&quot;Slide 402 - &amp;quot; &amp;#x0D;&amp;#x0A;3. IDENTIFY the proper markings and labels for a hazardous material.&amp;#x0D;&amp;#x0A; &amp;#x0D;&amp;#x0A;4. IDENTIFY the proper placard for a haz&quot;/&gt;&lt;property id=&quot;20307&quot; value=&quot;823&quot;/&gt;&lt;/object&gt;&lt;object type=&quot;3&quot; unique_id=&quot;121445&quot;&gt;&lt;property id=&quot;20148&quot; value=&quot;5&quot;/&gt;&lt;property id=&quot;20300&quot; value=&quot;Slide 506 - &amp;quot;Background Checks for Hazmat Drivers&amp;quot;&quot;/&gt;&lt;property id=&quot;20307&quot; value=&quot;824&quot;/&gt;&lt;/object&gt;&lt;object type=&quot;3&quot; unique_id=&quot;121446&quot;&gt;&lt;property id=&quot;20148&quot; value=&quot;5&quot;/&gt;&lt;property id=&quot;20300&quot; value=&quot;Slide 520 - &amp;quot;Review Questions for Chapter 14&amp;quot;&quot;/&gt;&lt;property id=&quot;20307&quot; value=&quot;825&quot;/&gt;&lt;/object&gt;&lt;/object&gt;&lt;object type=&quot;4&quot; unique_id=&quot;11306&quot;&gt;&lt;/object&gt;&lt;object type=&quot;10&quot; unique_id=&quot;12160&quot;&gt;&lt;object type=&quot;11&quot; unique_id=&quot;12161&quot;&gt;&lt;property id=&quot;20180&quot; value=&quot;3&quot;/&gt;&lt;property id=&quot;20181&quot; value=&quot;4&quot;/&gt;&lt;property id=&quot;20182&quot; value=&quot;0&quot;/&gt;&lt;property id=&quot;20183&quot; value=&quot;1&quot;/&gt;&lt;/object&gt;&lt;object type=&quot;12&quot; unique_id=&quot;12162&quot;&gt;&lt;/object&gt;&lt;object type=&quot;13&quot; unique_id=&quot;59631&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PRESENTER_SHAPEINFO" val="&lt;ThreeDShapeInfo&gt;&lt;uuid val=&quot;{C336C4D0-17DE-4FAD-B030-5EE48B774657}&quot;/&gt;&lt;isInvalidForFieldText val=&quot;0&quot;/&gt;&lt;Image&gt;&lt;filename val=&quot;G:\projects\teamster hazwaste 40hr\40hr HAZWOPER final\presenter\data\asimages\{C336C4D0-17DE-4FAD-B030-5EE48B774657}_MtorLt.png&quot;/&gt;&lt;left val=&quot;570&quot;/&gt;&lt;top val=&quot;491&quot;/&gt;&lt;width val=&quot;90&quot;/&gt;&lt;height val=&quot;46&quot;/&gt;&lt;hasText val=&quot;1&quot;/&gt;&lt;/Image&gt;&lt;/ThreeDShape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18&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PRESENTER_SHAPEINFO" val="&lt;ThreeDShapeInfo&gt;&lt;uuid val=&quot;{0A0618E8-F2D8-4227-B943-0AD60BAEDDB4}&quot;/&gt;&lt;isInvalidForFieldText val=&quot;0&quot;/&gt;&lt;Image&gt;&lt;filename val=&quot;G:\projects\teamster hazwaste 40hr\40hr HAZWOPER final\presenter\data\asimages\{0A0618E8-F2D8-4227-B943-0AD60BAEDDB4}_MtorLt.png&quot;/&gt;&lt;left val=&quot;533&quot;/&gt;&lt;top val=&quot;491&quot;/&gt;&lt;width val=&quot;58&quot;/&gt;&lt;height val=&quot;46&quot;/&gt;&lt;hasText val=&quot;1&quot;/&gt;&lt;/Image&gt;&lt;/ThreeDShape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9&quot;/&gt;&lt;lineCharCount val=&quot;21&quot;/&gt;&lt;lineCharCount val=&quot;11&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1&quot;/&gt;&lt;lineCharCount val=&quot;16&quot;/&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8&quot;/&gt;&lt;lineCharCount val=&quot;25&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7&quot;/&gt;&lt;lineCharCount val=&quot;8&quot;/&gt;&lt;/TableIndex&gt;&lt;/ShapeText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6&quot;/&gt;&lt;/TableIndex&gt;&lt;/ShapeText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8&quot;/&gt;&lt;/TableIndex&gt;&lt;/ShapeText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0&quot;/&gt;&lt;lineCharCount val=&quot;1&quot;/&gt;&lt;lineCharCount val=&quot;21&quot;/&gt;&lt;/TableIndex&gt;&lt;/ShapeText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21&quot;/&gt;&lt;lineCharCount val=&quot;1&quot;/&gt;&lt;lineCharCount val=&quot;94&quot;/&gt;&lt;lineCharCount val=&quot;24&quot;/&gt;&lt;lineCharCount val=&quot;2&quot;/&gt;&lt;lineCharCount val=&quot;79&quot;/&gt;&lt;lineCharCount val=&quot;2&quot;/&gt;&lt;lineCharCount val=&quot;48&quot;/&gt;&lt;lineCharCount val=&quot;2&quot;/&gt;&lt;lineCharCount val=&quot;84&quot;/&gt;&lt;lineCharCount val=&quot;18&quot;/&gt;&lt;lineCharCount val=&quot;2&quot;/&gt;&lt;lineCharCount val=&quot;45&quot;/&gt;&lt;lineCharCount val=&quot;2&quot;/&gt;&lt;lineCharCount val=&quot;65&quot;/&gt;&lt;/TableIndex&gt;&lt;/ShapeText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30&quot;/&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66&quot;/&gt;&lt;lineCharCount val=&quot;46&quot;/&gt;&lt;lineCharCount val=&quot;1&quot;/&gt;&lt;lineCharCount val=&quot;17&quot;/&gt;&lt;lineCharCount val=&quot;69&quot;/&gt;&lt;lineCharCount val=&quot;40&quot;/&gt;&lt;lineCharCount val=&quot;65&quot;/&gt;&lt;lineCharCount val=&quot;60&quot;/&gt;&lt;lineCharCount val=&quot;71&quot;/&gt;&lt;lineCharCount val=&quot;55&quot;/&gt;&lt;/TableIndex&gt;&lt;/ShapeText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33&quot;/&gt;&lt;/TableIndex&gt;&lt;/ShapeText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19&quot;/&gt;&lt;lineCharCount val=&quot;21&quot;/&gt;&lt;lineCharCount val=&quot;36&quot;/&gt;&lt;lineCharCount val=&quot;73&quot;/&gt;&lt;lineCharCount val=&quot;32&quot;/&gt;&lt;lineCharCount val=&quot;75&quot;/&gt;&lt;lineCharCount val=&quot;69&quot;/&gt;&lt;lineCharCount val=&quot;60&quot;/&gt;&lt;/TableIndex&gt;&lt;/ShapeText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0&quot;/&gt;&lt;lineCharCount val=&quot;50&quot;/&gt;&lt;lineCharCount val=&quot;1&quot;/&gt;&lt;lineCharCount val=&quot;66&quot;/&gt;&lt;lineCharCount val=&quot;73&quot;/&gt;&lt;lineCharCount val=&quot;20&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45&quot;/&gt;&lt;/TableIndex&gt;&lt;/ShapeText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77&quot;/&gt;&lt;lineCharCount val=&quot;11&quot;/&gt;&lt;lineCharCount val=&quot;71&quot;/&gt;&lt;lineCharCount val=&quot;13&quot;/&gt;&lt;lineCharCount val=&quot;2&quot;/&gt;&lt;lineCharCount val=&quot;52&quot;/&gt;&lt;lineCharCount val=&quot;47&quot;/&gt;&lt;lineCharCount val=&quot;72&quot;/&gt;&lt;lineCharCount val=&quot;10&quot;/&gt;&lt;lineCharCount val=&quot;32&quot;/&gt;&lt;/TableIndex&gt;&lt;/ShapeText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3&quot;/&gt;&lt;lineCharCount val=&quot;70&quot;/&gt;&lt;lineCharCount val=&quot;72&quot;/&gt;&lt;/TableIndex&gt;&lt;/ShapeText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3&quot;/&gt;&lt;lineCharCount val=&quot;2&quot;/&gt;&lt;lineCharCount val=&quot;35&quot;/&gt;&lt;lineCharCount val=&quot;1&quot;/&gt;&lt;lineCharCount val=&quot;72&quot;/&gt;&lt;lineCharCount val=&quot;22&quot;/&gt;&lt;lineCharCount val=&quot;76&quot;/&gt;&lt;lineCharCount val=&quot;54&quot;/&gt;&lt;lineCharCount val=&quot;1&quot;/&gt;&lt;/TableIndex&gt;&lt;/ShapeTextInfo&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PRESENTER_SHAPEINFO" val="&lt;ThreeDShapeInfo&gt;&lt;uuid val=&quot;{8EA094D1-63A7-40D1-AEF8-2494AC928A9B}&quot;/&gt;&lt;isInvalidForFieldText val=&quot;0&quot;/&gt;&lt;Image&gt;&lt;filename val=&quot;G:\projects\teamster hazwaste 40hr\40hr HAZWOPER final\presenter\data\asimages\{8EA094D1-63A7-40D1-AEF8-2494AC928A9B}_MtorLt.png&quot;/&gt;&lt;left val=&quot;638&quot;/&gt;&lt;top val=&quot;492&quot;/&gt;&lt;width val=&quot;86&quot;/&gt;&lt;height val=&quot;46&quot;/&gt;&lt;hasText val=&quot;1&quot;/&gt;&lt;/Image&gt;&lt;/ThreeDShape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77&quot;/&gt;&lt;lineCharCount val=&quot;12&quot;/&gt;&lt;lineCharCount val=&quot;72&quot;/&gt;&lt;lineCharCount val=&quot;15&quot;/&gt;&lt;lineCharCount val=&quot;34&quot;/&gt;&lt;/TableIndex&gt;&lt;/ShapeTextInfo&gt;"/>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Lst>
</file>

<file path=ppt/tags/tag1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51&quot;/&gt;&lt;lineCharCount val=&quot;13&quot;/&gt;&lt;lineCharCount val=&quot;16&quot;/&gt;&lt;lineCharCount val=&quot;21&quot;/&gt;&lt;lineCharCount val=&quot;17&quot;/&gt;&lt;/TableIndex&gt;&lt;/ShapeTextInfo&gt;"/>
</p:tagLst>
</file>

<file path=ppt/tags/tag1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PRESENTER_SHAPEINFO" val="&lt;ThreeDShapeInfo&gt;&lt;uuid val=&quot;{CC77E810-4A5E-42EA-B861-D286C3B23C5B}&quot;/&gt;&lt;isInvalidForFieldText val=&quot;0&quot;/&gt;&lt;Image&gt;&lt;filename val=&quot;G:\projects\teamster hazwaste 40hr\40hr HAZWOPER final\presenter\data\asimages\{CC77E810-4A5E-42EA-B861-D286C3B23C5B}_MtorLt.png&quot;/&gt;&lt;left val=&quot;570&quot;/&gt;&lt;top val=&quot;491&quot;/&gt;&lt;width val=&quot;90&quot;/&gt;&lt;height val=&quot;46&quot;/&gt;&lt;hasText val=&quot;1&quot;/&gt;&lt;/Image&gt;&lt;/ThreeDShapeInfo&gt;"/>
</p:tagLst>
</file>

<file path=ppt/tags/tag1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1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Lst>
</file>

<file path=ppt/tags/tag1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6&quot;/&gt;&lt;lineCharCount val=&quot;34&quot;/&gt;&lt;lineCharCount val=&quot;15&quot;/&gt;&lt;lineCharCount val=&quot;76&quot;/&gt;&lt;lineCharCount val=&quot;17&quot;/&gt;&lt;/TableIndex&gt;&lt;/ShapeTextInfo&gt;"/>
</p:tagLst>
</file>

<file path=ppt/tags/tag1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1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Lst>
</file>

<file path=ppt/tags/tag1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36&quot;/&gt;&lt;lineCharCount val=&quot;37&quot;/&gt;&lt;lineCharCount val=&quot;48&quot;/&gt;&lt;lineCharCount val=&quot;56&quot;/&gt;&lt;/TableIndex&gt;&lt;/ShapeTextInfo&gt;"/>
</p:tagLst>
</file>

<file path=ppt/tags/tag1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PRESENTER_SHAPEINFO" val="&lt;ThreeDShapeInfo&gt;&lt;uuid val=&quot;{FD420016-52E6-4958-B515-8C27271DE5C8}&quot;/&gt;&lt;isInvalidForFieldText val=&quot;0&quot;/&gt;&lt;Image&gt;&lt;filename val=&quot;G:\projects\teamster hazwaste 40hr\40hr HAZWOPER final\presenter\data\asimages\{FD420016-52E6-4958-B515-8C27271DE5C8}_MtorLt.png&quot;/&gt;&lt;left val=&quot;533&quot;/&gt;&lt;top val=&quot;491&quot;/&gt;&lt;width val=&quot;58&quot;/&gt;&lt;height val=&quot;46&quot;/&gt;&lt;hasText val=&quot;1&quot;/&gt;&lt;/Image&gt;&lt;/ThreeDShapeInfo&gt;"/>
</p:tagLst>
</file>

<file path=ppt/tags/tag1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1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1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7&quot;/&gt;&lt;lineCharCount val=&quot;26&quot;/&gt;&lt;lineCharCount val=&quot;1&quot;/&gt;&lt;lineCharCount val=&quot;76&quot;/&gt;&lt;lineCharCount val=&quot;73&quot;/&gt;&lt;lineCharCount val=&quot;48&quot;/&gt;&lt;lineCharCount val=&quot;73&quot;/&gt;&lt;lineCharCount val=&quot;33&quot;/&gt;&lt;/TableIndex&gt;&lt;/ShapeTextInfo&gt;"/>
</p:tagLst>
</file>

<file path=ppt/tags/tag1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1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1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5&quot;/&gt;&lt;lineCharCount val=&quot;41&quot;/&gt;&lt;lineCharCount val=&quot;52&quot;/&gt;&lt;/TableIndex&gt;&lt;/ShapeTextInfo&gt;"/>
</p:tagLst>
</file>

<file path=ppt/tags/tag1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2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2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4&quot;/&gt;&lt;lineCharCount val=&quot;1&quot;/&gt;&lt;/TableIndex&gt;&lt;/ShapeTextInfo&gt;"/>
</p:tagLst>
</file>

<file path=ppt/tags/tag2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5&quot;/&gt;&lt;lineCharCount val=&quot;1&quot;/&gt;&lt;lineCharCount val=&quot;31&quot;/&gt;&lt;lineCharCount val=&quot;52&quot;/&gt;&lt;lineCharCount val=&quot;50&quot;/&gt;&lt;lineCharCount val=&quot;30&quot;/&gt;&lt;lineCharCount val=&quot;5&quot;/&gt;&lt;lineCharCount val=&quot;6&quot;/&gt;&lt;/TableIndex&gt;&lt;/ShapeTextInfo&gt;"/>
</p:tagLst>
</file>

<file path=ppt/tags/tag2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2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quot;/&gt;&lt;lineCharCount val=&quot;1&quot;/&gt;&lt;lineCharCount val=&quot;17&quot;/&gt;&lt;lineCharCount val=&quot;25&quot;/&gt;&lt;lineCharCount val=&quot;1&quot;/&gt;&lt;/TableIndex&gt;&lt;/ShapeTextInfo&gt;"/>
</p:tagLst>
</file>

<file path=ppt/tags/tag2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80&quot;/&gt;&lt;lineCharCount val=&quot;12&quot;/&gt;&lt;lineCharCount val=&quot;72&quot;/&gt;&lt;lineCharCount val=&quot;6&quot;/&gt;&lt;lineCharCount val=&quot;74&quot;/&gt;&lt;lineCharCount val=&quot;5&quot;/&gt;&lt;lineCharCount val=&quot;1&quot;/&gt;&lt;lineCharCount val=&quot;25&quot;/&gt;&lt;lineCharCount val=&quot;19&quot;/&gt;&lt;lineCharCount val=&quot;4&quot;/&gt;&lt;lineCharCount val=&quot;12&quot;/&gt;&lt;lineCharCount val=&quot;27&quot;/&gt;&lt;lineCharCount val=&quot;1&quot;/&gt;&lt;/TableIndex&gt;&lt;/ShapeTextInfo&gt;"/>
</p:tagLst>
</file>

<file path=ppt/tags/tag2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2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quot;/&gt;&lt;lineCharCount val=&quot;1&quot;/&gt;&lt;lineCharCount val=&quot;17&quot;/&gt;&lt;lineCharCount val=&quot;25&quot;/&gt;&lt;lineCharCount val=&quot;1&quot;/&gt;&lt;/TableIndex&gt;&lt;/ShapeTextInfo&gt;"/>
</p:tagLst>
</file>

<file path=ppt/tags/tag2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80&quot;/&gt;&lt;lineCharCount val=&quot;12&quot;/&gt;&lt;lineCharCount val=&quot;72&quot;/&gt;&lt;lineCharCount val=&quot;6&quot;/&gt;&lt;lineCharCount val=&quot;74&quot;/&gt;&lt;lineCharCount val=&quot;5&quot;/&gt;&lt;lineCharCount val=&quot;1&quot;/&gt;&lt;lineCharCount val=&quot;25&quot;/&gt;&lt;lineCharCount val=&quot;19&quot;/&gt;&lt;lineCharCount val=&quot;4&quot;/&gt;&lt;lineCharCount val=&quot;12&quot;/&gt;&lt;lineCharCount val=&quot;27&quot;/&gt;&lt;lineCharCount val=&quot;1&quot;/&gt;&lt;/TableIndex&gt;&lt;/ShapeTextInfo&gt;"/>
</p:tagLst>
</file>

<file path=ppt/tags/tag2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2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Lst>
</file>

<file path=ppt/tags/tag2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76&quot;/&gt;&lt;lineCharCount val=&quot;14&quot;/&gt;&lt;lineCharCount val=&quot;53&quot;/&gt;&lt;lineCharCount val=&quot;35&quot;/&gt;&lt;lineCharCount val=&quot;74&quot;/&gt;&lt;lineCharCount val=&quot;66&quot;/&gt;&lt;lineCharCount val=&quot;32&quot;/&gt;&lt;/TableIndex&gt;&lt;/ShapeTextInfo&gt;"/>
</p:tagLst>
</file>

<file path=ppt/tags/tag2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5&quot;/&gt;&lt;lineCharCount val=&quot;24&quot;/&gt;&lt;lineCharCount val=&quot;1&quot;/&gt;&lt;lineCharCount val=&quot;32&quot;/&gt;&lt;lineCharCount val=&quot;15&quot;/&gt;&lt;/TableIndex&gt;&lt;/ShapeTextInfo&gt;"/>
</p:tagLst>
</file>

<file path=ppt/tags/tag2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2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2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50&quot;/&gt;&lt;lineCharCount val=&quot;1&quot;/&gt;&lt;lineCharCount val=&quot;78&quot;/&gt;&lt;lineCharCount val=&quot;63&quot;/&gt;&lt;lineCharCount val=&quot;69&quot;/&gt;&lt;lineCharCount val=&quot;8&quot;/&gt;&lt;lineCharCount val=&quot;76&quot;/&gt;&lt;lineCharCount val=&quot;11&quot;/&gt;&lt;/TableIndex&gt;&lt;/ShapeTextInfo&gt;"/>
</p:tagLst>
</file>

<file path=ppt/tags/tag2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2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2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75&quot;/&gt;&lt;lineCharCount val=&quot;10&quot;/&gt;&lt;lineCharCount val=&quot;66&quot;/&gt;&lt;lineCharCount val=&quot;76&quot;/&gt;&lt;lineCharCount val=&quot;7&quot;/&gt;&lt;/TableIndex&gt;&lt;/ShapeTextInfo&gt;"/>
</p:tagLst>
</file>

<file path=ppt/tags/tag2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2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2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Lst>
</file>

<file path=ppt/tags/tag2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91&quot;/&gt;&lt;lineCharCount val=&quot;2&quot;/&gt;&lt;lineCharCount val=&quot;66&quot;/&gt;&lt;lineCharCount val=&quot;2&quot;/&gt;&lt;lineCharCount val=&quot;55&quot;/&gt;&lt;lineCharCount val=&quot;2&quot;/&gt;&lt;lineCharCount val=&quot;49&quot;/&gt;&lt;/TableIndex&gt;&lt;/ShapeTextInfo&gt;"/>
</p:tagLst>
</file>

<file path=ppt/tags/tag2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PRESENTER_SHAPEINFO" val="&lt;ThreeDShapeInfo&gt;&lt;uuid val=&quot;{F8A9C0A5-8D8B-4B63-BD1B-4DBA64CC8DC6}&quot;/&gt;&lt;isInvalidForFieldText val=&quot;0&quot;/&gt;&lt;Image&gt;&lt;filename val=&quot;G:\projects\teamster hazwaste 40hr\40hr HAZWOPER final\presenter\data\asimages\{F8A9C0A5-8D8B-4B63-BD1B-4DBA64CC8DC6}_166.png&quot;/&gt;&lt;left val=&quot;622&quot;/&gt;&lt;top val=&quot;490&quot;/&gt;&lt;width val=&quot;102&quot;/&gt;&lt;height val=&quot;52&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5&quot;/&gt;&lt;lineCharCount val=&quot;24&quot;/&gt;&lt;lineCharCount val=&quot;1&quot;/&gt;&lt;lineCharCount val=&quot;32&quot;/&gt;&lt;lineCharCount val=&quot;15&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5&quot;/&gt;&lt;lineCharCount val=&quot;24&quot;/&gt;&lt;lineCharCount val=&quot;1&quot;/&gt;&lt;lineCharCount val=&quot;32&quot;/&gt;&lt;lineCharCount val=&quot;15&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5&quot;/&gt;&lt;lineCharCount val=&quot;24&quot;/&gt;&lt;lineCharCount val=&quot;1&quot;/&gt;&lt;lineCharCount val=&quot;32&quot;/&gt;&lt;lineCharCount val=&quot;15&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5&quot;/&gt;&lt;lineCharCount val=&quot;24&quot;/&gt;&lt;lineCharCount val=&quot;1&quot;/&gt;&lt;lineCharCount val=&quot;32&quot;/&gt;&lt;lineCharCount val=&quot;15&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5&quot;/&gt;&lt;lineCharCount val=&quot;24&quot;/&gt;&lt;lineCharCount val=&quot;1&quot;/&gt;&lt;lineCharCount val=&quot;32&quot;/&gt;&lt;lineCharCount val=&quot;15&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5&quot;/&gt;&lt;lineCharCount val=&quot;24&quot;/&gt;&lt;lineCharCount val=&quot;1&quot;/&gt;&lt;lineCharCount val=&quot;32&quot;/&gt;&lt;lineCharCount val=&quot;15&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5&quot;/&gt;&lt;lineCharCount val=&quot;24&quot;/&gt;&lt;lineCharCount val=&quot;1&quot;/&gt;&lt;lineCharCount val=&quot;32&quot;/&gt;&lt;lineCharCount val=&quot;15&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6&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8&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6&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8&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6&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8&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6&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8&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6&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8&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INFO" val="&lt;ThreeDShapeInfo&gt;&lt;uuid val=&quot;{FF2267A2-EE17-43EC-B142-2A828F12A48A}&quot;/&gt;&lt;isInvalidForFieldText val=&quot;0&quot;/&gt;&lt;Image&gt;&lt;filename val=&quot;I:\projects\teamster hazwaste 40hr\40hr HAZWOPER final\presenter\data\asimages\{FF2267A2-EE17-43EC-B142-2A828F12A48A}_MtorLt.png&quot;/&gt;&lt;left val=&quot;9&quot;/&gt;&lt;top val=&quot;279&quot;/&gt;&lt;width val=&quot;728&quot;/&gt;&lt;height val=&quot;96&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INFO" val="&lt;ThreeDShapeInfo&gt;&lt;uuid val=&quot;{EC69200D-651C-4B53-AD52-A393C15D7973}&quot;/&gt;&lt;isInvalidForFieldText val=&quot;1&quot;/&gt;&lt;Image&gt;&lt;filename val=&quot;I:\projects\teamster hazwaste 40hr\40hr HAZWOPER final\presenter\data\asimages\{EC69200D-651C-4B53-AD52-A393C15D7973}_sldMaster.png&quot;/&gt;&lt;left val=&quot;0&quot;/&gt;&lt;top val=&quot;0&quot;/&gt;&lt;width val=&quot;1&quot;/&gt;&lt;height val=&quot;1&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INFO" val="&lt;ThreeDShapeInfo&gt;&lt;uuid val=&quot;{7E7852A8-7314-4C75-9521-B79E3EA7E5C8}&quot;/&gt;&lt;isInvalidForFieldText val=&quot;1&quot;/&gt;&lt;Image&gt;&lt;filename val=&quot;I:\projects\teamster hazwaste 40hr\40hr HAZWOPER final\presenter\data\asimages\{7E7852A8-7314-4C75-9521-B79E3EA7E5C8}_sldMaster.png&quot;/&gt;&lt;left val=&quot;516&quot;/&gt;&lt;top val=&quot;500&quot;/&gt;&lt;width val=&quot;169&quot;/&gt;&lt;height val=&quot;30&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quot;/&gt;&lt;lineCharCount val=&quot;14&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PRESENTER_SHAPEINFO" val="&lt;ThreeDShapeInfo&gt;&lt;uuid val=&quot;{53B58E90-590D-4105-9F25-69192DA534AD}&quot;/&gt;&lt;isInvalidForFieldText val=&quot;0&quot;/&gt;&lt;Image&gt;&lt;filename val=&quot;G:\projects\teamster hazwaste 40hr\40hr HAZWOPER final\presenter\data\asimages\{53B58E90-590D-4105-9F25-69192DA534AD}_MtorLt.png&quot;/&gt;&lt;left val=&quot;638&quot;/&gt;&lt;top val=&quot;492&quot;/&gt;&lt;width val=&quot;86&quot;/&gt;&lt;height val=&quot;46&quot;/&gt;&lt;hasText val=&quot;1&quot;/&gt;&lt;/Image&gt;&lt;/ThreeDShape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4591919</TotalTime>
  <Words>377</Words>
  <Application>Microsoft Office PowerPoint</Application>
  <PresentationFormat>On-screen Show (16:9)</PresentationFormat>
  <Paragraphs>160</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Chapter 4  Medical Surveillance </vt:lpstr>
      <vt:lpstr>Learning  Objectives   This chapter discusses the medical examinations that you are required to have if you work at a hazardous waste site.   After completing this chapter, you will be able to demonstrate your ability to:   1. EXPLAIN the purpose of medical surveillance.   2. IDENTIFY the four types of workers covered by the HAZWOPER medical surveillance      requirements.   3. IDENTIFY when medical exams are required.   4. DESCRIBE the four main parts of an occupational medical exam. </vt:lpstr>
      <vt:lpstr> What is Medical Surveillance? </vt:lpstr>
      <vt:lpstr> When Do You Need a Medical Exam? </vt:lpstr>
      <vt:lpstr>When Do You Need a Medical Exam?</vt:lpstr>
      <vt:lpstr> What is the Purpose of Medical Surveillance? </vt:lpstr>
      <vt:lpstr>What Doctor Do You See?</vt:lpstr>
      <vt:lpstr>Who Pays for the Exam?</vt:lpstr>
      <vt:lpstr>Who Sees the Results of the Exams?</vt:lpstr>
      <vt:lpstr>Occupational Medical Exams</vt:lpstr>
      <vt:lpstr>Work History</vt:lpstr>
      <vt:lpstr>Work History</vt:lpstr>
      <vt:lpstr>Medical History</vt:lpstr>
      <vt:lpstr>Medical History</vt:lpstr>
      <vt:lpstr>Physical Exam</vt:lpstr>
      <vt:lpstr>  Laboratory Tests  </vt:lpstr>
      <vt:lpstr>  Laboratory Tests  </vt:lpstr>
      <vt:lpstr>Limitations of Medical Monitoring</vt:lpstr>
      <vt:lpstr>Make It Work for you</vt:lpstr>
      <vt:lpstr>Make It Work for you</vt:lpstr>
      <vt:lpstr>Review Questions for Chapter 4</vt:lpstr>
      <vt:lpstr>PowerPoint Presentation</vt:lpstr>
    </vt:vector>
  </TitlesOfParts>
  <Company>Imhotep Consulting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Imhotep</dc:creator>
  <cp:lastModifiedBy>Coppola Chris</cp:lastModifiedBy>
  <cp:revision>1689</cp:revision>
  <dcterms:created xsi:type="dcterms:W3CDTF">2012-01-04T02:34:44Z</dcterms:created>
  <dcterms:modified xsi:type="dcterms:W3CDTF">2020-02-19T20:08:41Z</dcterms:modified>
</cp:coreProperties>
</file>